
<file path=[Content_Types].xml><?xml version="1.0" encoding="utf-8"?>
<Types xmlns="http://schemas.openxmlformats.org/package/2006/content-types">
  <Default Extension="mpg" ContentType="vide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70" r:id="rId11"/>
    <p:sldId id="265" r:id="rId12"/>
    <p:sldId id="266" r:id="rId13"/>
    <p:sldId id="267" r:id="rId14"/>
    <p:sldId id="268" r:id="rId15"/>
    <p:sldId id="281" r:id="rId16"/>
    <p:sldId id="269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1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5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7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6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81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40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6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52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8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7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61F2B-6C7F-4B9D-AC66-6F0BDD407DDD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8A7E6-3F68-47B2-88CE-E5675B22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6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g"/><Relationship Id="rId1" Type="http://schemas.microsoft.com/office/2007/relationships/media" Target="../media/media5.mp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g"/><Relationship Id="rId1" Type="http://schemas.microsoft.com/office/2007/relationships/media" Target="../media/media6.mp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g"/><Relationship Id="rId1" Type="http://schemas.microsoft.com/office/2007/relationships/media" Target="../media/media2.m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g"/><Relationship Id="rId1" Type="http://schemas.microsoft.com/office/2007/relationships/media" Target="../media/media3.mp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g"/><Relationship Id="rId1" Type="http://schemas.microsoft.com/office/2007/relationships/media" Target="../media/media4.m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cooperare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 err="1" smtClean="0"/>
              <a:t>Originea</a:t>
            </a:r>
            <a:r>
              <a:rPr lang="en-US" dirty="0" smtClean="0"/>
              <a:t> </a:t>
            </a:r>
            <a:r>
              <a:rPr lang="en-US" dirty="0" err="1" smtClean="0"/>
              <a:t>normelor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a </a:t>
            </a:r>
            <a:r>
              <a:rPr lang="en-US" dirty="0" err="1" smtClean="0"/>
              <a:t>institutiilor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990600"/>
          </a:xfrm>
        </p:spPr>
        <p:txBody>
          <a:bodyPr/>
          <a:lstStyle/>
          <a:p>
            <a:r>
              <a:rPr lang="en-US" dirty="0" err="1" smtClean="0"/>
              <a:t>Vlad</a:t>
            </a:r>
            <a:r>
              <a:rPr lang="en-US" dirty="0" smtClean="0"/>
              <a:t> </a:t>
            </a:r>
            <a:r>
              <a:rPr lang="en-US" dirty="0" err="1" smtClean="0"/>
              <a:t>Tarko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5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Reciprocitatea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diviziunea</a:t>
            </a:r>
            <a:r>
              <a:rPr lang="en-US" dirty="0" smtClean="0"/>
              <a:t> </a:t>
            </a:r>
            <a:r>
              <a:rPr lang="en-US" dirty="0" err="1" smtClean="0"/>
              <a:t>muncii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egoiste</a:t>
            </a:r>
            <a:r>
              <a:rPr lang="en-US" dirty="0" smtClean="0"/>
              <a:t> – nu au </a:t>
            </a:r>
            <a:r>
              <a:rPr lang="en-US" dirty="0" err="1" smtClean="0"/>
              <a:t>loc</a:t>
            </a:r>
            <a:r>
              <a:rPr lang="en-US" dirty="0" smtClean="0"/>
              <a:t> </a:t>
            </a:r>
            <a:r>
              <a:rPr lang="en-US" dirty="0" err="1" smtClean="0"/>
              <a:t>decat</a:t>
            </a:r>
            <a:r>
              <a:rPr lang="en-US" dirty="0" smtClean="0"/>
              <a:t> </a:t>
            </a:r>
            <a:r>
              <a:rPr lang="en-US" dirty="0" err="1" smtClean="0"/>
              <a:t>daca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Ambele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castiga</a:t>
            </a:r>
            <a:r>
              <a:rPr lang="en-US" dirty="0" smtClean="0"/>
              <a:t> (mutualism), </a:t>
            </a:r>
            <a:r>
              <a:rPr lang="en-US" dirty="0" err="1" smtClean="0"/>
              <a:t>sau</a:t>
            </a:r>
            <a:endParaRPr lang="en-US" dirty="0" smtClean="0"/>
          </a:p>
          <a:p>
            <a:pPr lvl="1"/>
            <a:r>
              <a:rPr lang="en-US" dirty="0" smtClean="0"/>
              <a:t>O parte e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puternica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o </a:t>
            </a:r>
            <a:r>
              <a:rPr lang="en-US" dirty="0" err="1" smtClean="0"/>
              <a:t>obliga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cealalta</a:t>
            </a:r>
            <a:r>
              <a:rPr lang="en-US" dirty="0" smtClean="0"/>
              <a:t> (</a:t>
            </a:r>
            <a:r>
              <a:rPr lang="en-US" dirty="0" err="1" smtClean="0"/>
              <a:t>forta</a:t>
            </a:r>
            <a:r>
              <a:rPr lang="en-US" dirty="0" smtClean="0"/>
              <a:t>)</a:t>
            </a:r>
          </a:p>
          <a:p>
            <a:r>
              <a:rPr lang="en-US" dirty="0" smtClean="0"/>
              <a:t>Mutualism: </a:t>
            </a:r>
            <a:r>
              <a:rPr lang="en-US" dirty="0" err="1" smtClean="0"/>
              <a:t>beneficiul</a:t>
            </a:r>
            <a:r>
              <a:rPr lang="en-US" dirty="0" smtClean="0"/>
              <a:t> e </a:t>
            </a:r>
            <a:r>
              <a:rPr lang="en-US" dirty="0" err="1" smtClean="0"/>
              <a:t>mai</a:t>
            </a:r>
            <a:r>
              <a:rPr lang="en-US" dirty="0" smtClean="0"/>
              <a:t> mare </a:t>
            </a:r>
            <a:r>
              <a:rPr lang="en-US" dirty="0" err="1" smtClean="0"/>
              <a:t>decat</a:t>
            </a:r>
            <a:r>
              <a:rPr lang="en-US" dirty="0" smtClean="0"/>
              <a:t> </a:t>
            </a:r>
            <a:r>
              <a:rPr lang="en-US" dirty="0" err="1" smtClean="0"/>
              <a:t>costurile</a:t>
            </a:r>
            <a:endParaRPr lang="en-US" dirty="0" smtClean="0"/>
          </a:p>
          <a:p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supui</a:t>
            </a:r>
            <a:r>
              <a:rPr lang="en-US" dirty="0" smtClean="0"/>
              <a:t> </a:t>
            </a:r>
            <a:r>
              <a:rPr lang="en-US" dirty="0" err="1" smtClean="0"/>
              <a:t>unei</a:t>
            </a:r>
            <a:r>
              <a:rPr lang="en-US" dirty="0" smtClean="0"/>
              <a:t> </a:t>
            </a:r>
            <a:r>
              <a:rPr lang="en-US" dirty="0" err="1" smtClean="0"/>
              <a:t>amenintari</a:t>
            </a:r>
            <a:r>
              <a:rPr lang="en-US" dirty="0" smtClean="0"/>
              <a:t>: </a:t>
            </a:r>
            <a:r>
              <a:rPr lang="en-US" dirty="0" err="1" smtClean="0"/>
              <a:t>costul</a:t>
            </a:r>
            <a:r>
              <a:rPr lang="en-US" dirty="0" smtClean="0"/>
              <a:t> </a:t>
            </a:r>
            <a:r>
              <a:rPr lang="en-US" dirty="0" err="1" smtClean="0"/>
              <a:t>nesupunerii</a:t>
            </a:r>
            <a:r>
              <a:rPr lang="en-US" dirty="0" smtClean="0"/>
              <a:t> e </a:t>
            </a:r>
            <a:r>
              <a:rPr lang="en-US" dirty="0" err="1" smtClean="0"/>
              <a:t>mai</a:t>
            </a:r>
            <a:r>
              <a:rPr lang="en-US" dirty="0" smtClean="0"/>
              <a:t> mare </a:t>
            </a:r>
            <a:r>
              <a:rPr lang="en-US" dirty="0" err="1" smtClean="0"/>
              <a:t>decat</a:t>
            </a:r>
            <a:r>
              <a:rPr lang="en-US" dirty="0" smtClean="0"/>
              <a:t> </a:t>
            </a:r>
            <a:r>
              <a:rPr lang="en-US" dirty="0" err="1" smtClean="0"/>
              <a:t>costul</a:t>
            </a:r>
            <a:r>
              <a:rPr lang="en-US" dirty="0" smtClean="0"/>
              <a:t> </a:t>
            </a:r>
            <a:r>
              <a:rPr lang="en-US" dirty="0" err="1" smtClean="0"/>
              <a:t>supunerii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6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Altruism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 smtClean="0"/>
                  <a:t>Vorbim de </a:t>
                </a:r>
                <a:r>
                  <a:rPr lang="en-US" dirty="0" err="1" smtClean="0"/>
                  <a:t>altruismul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actiunilor</a:t>
                </a:r>
                <a:r>
                  <a:rPr lang="en-US" dirty="0" smtClean="0"/>
                  <a:t>, nu al </a:t>
                </a:r>
                <a:r>
                  <a:rPr lang="en-US" dirty="0" err="1" smtClean="0"/>
                  <a:t>persoanelor</a:t>
                </a:r>
                <a:endParaRPr lang="en-US" dirty="0" smtClean="0"/>
              </a:p>
              <a:p>
                <a:r>
                  <a:rPr lang="en-US" b="0" dirty="0"/>
                  <a:t>D</a:t>
                </a:r>
                <a:r>
                  <a:rPr lang="en-US" b="0" dirty="0" smtClean="0"/>
                  <a:t>oua persoane,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b="0" dirty="0" smtClean="0"/>
                  <a:t> si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b="0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b="0" dirty="0" smtClean="0"/>
                  <a:t> face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b="0" dirty="0" smtClean="0"/>
                  <a:t> lui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b="0" dirty="0" smtClean="0"/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)⟶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en-US" dirty="0" smtClean="0"/>
              </a:p>
              <a:p>
                <a:r>
                  <a:rPr lang="en-US" dirty="0" err="1" smtClean="0"/>
                  <a:t>Actiune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altruista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produce un </a:t>
                </a:r>
                <a:r>
                  <a:rPr lang="en-US" dirty="0" err="1" smtClean="0"/>
                  <a:t>beneficiu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lui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si</a:t>
                </a:r>
                <a:r>
                  <a:rPr lang="en-US" dirty="0" smtClean="0"/>
                  <a:t> un cost </a:t>
                </a:r>
                <a:r>
                  <a:rPr lang="en-US" dirty="0" err="1" smtClean="0"/>
                  <a:t>lui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𝐴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Actiunea</a:t>
                </a:r>
                <a:r>
                  <a:rPr lang="en-US" dirty="0" smtClean="0"/>
                  <a:t> se </a:t>
                </a:r>
                <a:r>
                  <a:rPr lang="en-US" dirty="0" err="1" smtClean="0"/>
                  <a:t>poate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referi</a:t>
                </a:r>
                <a:r>
                  <a:rPr lang="en-US" dirty="0" smtClean="0"/>
                  <a:t> la:</a:t>
                </a:r>
              </a:p>
              <a:p>
                <a:pPr lvl="1"/>
                <a:r>
                  <a:rPr lang="en-US" dirty="0" err="1" smtClean="0"/>
                  <a:t>Servicii</a:t>
                </a:r>
                <a:r>
                  <a:rPr lang="en-US" dirty="0" smtClean="0"/>
                  <a:t> (a </a:t>
                </a:r>
                <a:r>
                  <a:rPr lang="en-US" dirty="0" err="1" smtClean="0"/>
                  <a:t>oferi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ajutor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cuiva</a:t>
                </a:r>
                <a:r>
                  <a:rPr lang="en-US" dirty="0" smtClean="0"/>
                  <a:t> la </a:t>
                </a:r>
                <a:r>
                  <a:rPr lang="en-US" dirty="0" err="1" smtClean="0"/>
                  <a:t>realizarea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unui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lucru</a:t>
                </a:r>
                <a:r>
                  <a:rPr lang="en-US" dirty="0" smtClean="0"/>
                  <a:t>)</a:t>
                </a:r>
              </a:p>
              <a:p>
                <a:pPr lvl="1"/>
                <a:r>
                  <a:rPr lang="en-US" dirty="0" err="1" smtClean="0"/>
                  <a:t>Bunuri</a:t>
                </a:r>
                <a:r>
                  <a:rPr lang="en-US" dirty="0" smtClean="0"/>
                  <a:t> (a </a:t>
                </a:r>
                <a:r>
                  <a:rPr lang="en-US" dirty="0" err="1" smtClean="0"/>
                  <a:t>imparti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ceea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ai</a:t>
                </a:r>
                <a:r>
                  <a:rPr lang="en-US" dirty="0" smtClean="0"/>
                  <a:t> cu </a:t>
                </a:r>
                <a:r>
                  <a:rPr lang="en-US" dirty="0" err="1" smtClean="0"/>
                  <a:t>altii</a:t>
                </a:r>
                <a:r>
                  <a:rPr lang="en-US" dirty="0" smtClean="0"/>
                  <a:t>)</a:t>
                </a:r>
              </a:p>
              <a:p>
                <a:pPr lvl="1"/>
                <a:r>
                  <a:rPr lang="en-US" dirty="0" err="1" smtClean="0"/>
                  <a:t>Informatii</a:t>
                </a:r>
                <a:r>
                  <a:rPr lang="en-US" dirty="0" smtClean="0"/>
                  <a:t> (a </a:t>
                </a:r>
                <a:r>
                  <a:rPr lang="en-US" dirty="0" err="1" smtClean="0"/>
                  <a:t>informa</a:t>
                </a:r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  <a:blipFill rotWithShape="1">
                <a:blip r:embed="rId2"/>
                <a:stretch>
                  <a:fillRect l="-1481" t="-1478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03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Cum </a:t>
            </a:r>
            <a:r>
              <a:rPr lang="en-US" dirty="0" err="1" smtClean="0"/>
              <a:t>poate</a:t>
            </a:r>
            <a:r>
              <a:rPr lang="en-US" dirty="0" smtClean="0"/>
              <a:t>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altruismul</a:t>
            </a:r>
            <a:r>
              <a:rPr lang="en-US" dirty="0" smtClean="0"/>
              <a:t>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Beneficii </a:t>
                </a:r>
                <a:r>
                  <a:rPr lang="en-US" dirty="0" err="1" smtClean="0"/>
                  <a:t>sau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costuri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aditionale</a:t>
                </a:r>
                <a:r>
                  <a:rPr lang="en-US" dirty="0" smtClean="0"/>
                  <a:t>:</a:t>
                </a:r>
              </a:p>
              <a:p>
                <a:pPr lvl="1"/>
                <a:r>
                  <a:rPr lang="en-US" dirty="0" err="1" smtClean="0"/>
                  <a:t>Daca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face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primeste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beneficiul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𝑦</m:t>
                    </m:r>
                    <m:r>
                      <a:rPr lang="en-US" b="0" i="1" dirty="0" smtClean="0">
                        <a:latin typeface="Cambria Math"/>
                      </a:rPr>
                      <m:t>&gt;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err="1" smtClean="0"/>
                  <a:t>Daca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nu face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intampina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costul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&gt;(~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Intre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si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exista</a:t>
                </a:r>
                <a:r>
                  <a:rPr lang="en-US" dirty="0" smtClean="0"/>
                  <a:t> o </a:t>
                </a:r>
                <a:r>
                  <a:rPr lang="en-US" dirty="0" err="1" smtClean="0"/>
                  <a:t>relatie</a:t>
                </a:r>
                <a:r>
                  <a:rPr lang="en-US" dirty="0" smtClean="0"/>
                  <a:t> de </a:t>
                </a:r>
                <a:r>
                  <a:rPr lang="en-US" dirty="0" err="1" smtClean="0"/>
                  <a:t>rudenie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lvl="1"/>
                <a:r>
                  <a:rPr lang="en-US" dirty="0" err="1" smtClean="0"/>
                  <a:t>Costul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intampinat</a:t>
                </a:r>
                <a:r>
                  <a:rPr lang="en-US" dirty="0" smtClean="0"/>
                  <a:t> de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este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mic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decat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beneficiul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lui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ponderat</a:t>
                </a:r>
                <a:r>
                  <a:rPr lang="en-US" dirty="0" smtClean="0"/>
                  <a:t> de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𝑟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Atribuirea</a:t>
                </a:r>
                <a:r>
                  <a:rPr lang="en-US" dirty="0" smtClean="0"/>
                  <a:t> de </a:t>
                </a:r>
                <a:r>
                  <a:rPr lang="en-US" dirty="0" err="1" smtClean="0"/>
                  <a:t>roluri</a:t>
                </a:r>
                <a:r>
                  <a:rPr lang="en-US" dirty="0" smtClean="0"/>
                  <a:t> in </a:t>
                </a:r>
                <a:r>
                  <a:rPr lang="en-US" dirty="0" err="1" smtClean="0"/>
                  <a:t>vederea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unui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scop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comun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deschide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usa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pentru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crearea</a:t>
                </a:r>
                <a:r>
                  <a:rPr lang="en-US" dirty="0" smtClean="0"/>
                  <a:t> de </a:t>
                </a:r>
                <a:r>
                  <a:rPr lang="en-US" dirty="0" err="1" smtClean="0"/>
                  <a:t>noi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tipuri</a:t>
                </a:r>
                <a:r>
                  <a:rPr lang="en-US" dirty="0" smtClean="0"/>
                  <a:t> de </a:t>
                </a:r>
                <a:r>
                  <a:rPr lang="en-US" dirty="0" err="1" smtClean="0"/>
                  <a:t>costuri</a:t>
                </a:r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  <a:blipFill rotWithShape="1">
                <a:blip r:embed="rId2"/>
                <a:stretch>
                  <a:fillRect l="-1630" t="-1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3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Altruism, </a:t>
            </a:r>
            <a:r>
              <a:rPr lang="en-US" dirty="0" err="1" smtClean="0"/>
              <a:t>exemplu</a:t>
            </a:r>
            <a:r>
              <a:rPr lang="en-US" dirty="0" smtClean="0"/>
              <a:t> #1</a:t>
            </a:r>
            <a:endParaRPr lang="en-US" dirty="0"/>
          </a:p>
        </p:txBody>
      </p:sp>
      <p:pic>
        <p:nvPicPr>
          <p:cNvPr id="4" name="children_clothes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075" y="1600200"/>
            <a:ext cx="5657850" cy="4525963"/>
          </a:xfrm>
        </p:spPr>
      </p:pic>
    </p:spTree>
    <p:extLst>
      <p:ext uri="{BB962C8B-B14F-4D97-AF65-F5344CB8AC3E}">
        <p14:creationId xmlns:p14="http://schemas.microsoft.com/office/powerpoint/2010/main" val="276145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Altruism, </a:t>
            </a:r>
            <a:r>
              <a:rPr lang="en-US" dirty="0" err="1" smtClean="0"/>
              <a:t>exemplu</a:t>
            </a:r>
            <a:r>
              <a:rPr lang="en-US" dirty="0" smtClean="0"/>
              <a:t> #2</a:t>
            </a:r>
            <a:endParaRPr lang="en-US" dirty="0"/>
          </a:p>
        </p:txBody>
      </p:sp>
      <p:pic>
        <p:nvPicPr>
          <p:cNvPr id="4" name="alexandra_sponge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075" y="1600200"/>
            <a:ext cx="5657850" cy="4525963"/>
          </a:xfrm>
        </p:spPr>
      </p:pic>
    </p:spTree>
    <p:extLst>
      <p:ext uri="{BB962C8B-B14F-4D97-AF65-F5344CB8AC3E}">
        <p14:creationId xmlns:p14="http://schemas.microsoft.com/office/powerpoint/2010/main" val="154383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Dilema</a:t>
            </a:r>
            <a:r>
              <a:rPr lang="en-US" dirty="0" smtClean="0"/>
              <a:t> </a:t>
            </a:r>
            <a:r>
              <a:rPr lang="en-US" dirty="0" err="1" smtClean="0"/>
              <a:t>acestor</a:t>
            </a:r>
            <a:r>
              <a:rPr lang="en-US" dirty="0" smtClean="0"/>
              <a:t> </a:t>
            </a:r>
            <a:r>
              <a:rPr lang="en-US" dirty="0" err="1" smtClean="0"/>
              <a:t>exemple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Nu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beneficii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costuri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cel</a:t>
            </a:r>
            <a:r>
              <a:rPr lang="en-US" dirty="0" smtClean="0"/>
              <a:t> care </a:t>
            </a:r>
            <a:r>
              <a:rPr lang="en-US" dirty="0" err="1" smtClean="0"/>
              <a:t>ajuta</a:t>
            </a:r>
            <a:endParaRPr lang="en-US" dirty="0" smtClean="0"/>
          </a:p>
          <a:p>
            <a:r>
              <a:rPr lang="en-US" dirty="0" smtClean="0"/>
              <a:t>Nu </a:t>
            </a:r>
            <a:r>
              <a:rPr lang="en-US" dirty="0" err="1" smtClean="0"/>
              <a:t>sunt</a:t>
            </a:r>
            <a:r>
              <a:rPr lang="en-US" dirty="0" smtClean="0"/>
              <a:t> rude</a:t>
            </a:r>
          </a:p>
          <a:p>
            <a:r>
              <a:rPr lang="en-US" dirty="0" smtClean="0"/>
              <a:t>Nu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nici</a:t>
            </a:r>
            <a:r>
              <a:rPr lang="en-US" dirty="0" smtClean="0"/>
              <a:t> un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comun</a:t>
            </a:r>
            <a:endParaRPr lang="en-US" dirty="0" smtClean="0"/>
          </a:p>
          <a:p>
            <a:r>
              <a:rPr lang="en-US" dirty="0" smtClean="0"/>
              <a:t>Solutia:</a:t>
            </a:r>
          </a:p>
          <a:p>
            <a:pPr lvl="1"/>
            <a:r>
              <a:rPr lang="en-US" sz="3000" dirty="0" err="1" smtClean="0"/>
              <a:t>Exista</a:t>
            </a:r>
            <a:r>
              <a:rPr lang="en-US" sz="3000" dirty="0" smtClean="0"/>
              <a:t> un instinct pro-altruist care a </a:t>
            </a:r>
            <a:r>
              <a:rPr lang="en-US" sz="3000" dirty="0" err="1" smtClean="0"/>
              <a:t>evoluat</a:t>
            </a:r>
            <a:r>
              <a:rPr lang="en-US" sz="3000" dirty="0" smtClean="0"/>
              <a:t> din </a:t>
            </a:r>
            <a:r>
              <a:rPr lang="en-US" sz="3000" dirty="0" err="1" smtClean="0"/>
              <a:t>cauzele</a:t>
            </a:r>
            <a:r>
              <a:rPr lang="en-US" sz="3000" dirty="0" smtClean="0"/>
              <a:t> </a:t>
            </a:r>
            <a:r>
              <a:rPr lang="en-US" sz="3000" dirty="0" err="1" smtClean="0"/>
              <a:t>mentionate</a:t>
            </a:r>
            <a:r>
              <a:rPr lang="en-US" sz="3000" dirty="0" smtClean="0"/>
              <a:t>, </a:t>
            </a:r>
            <a:r>
              <a:rPr lang="en-US" sz="3000" dirty="0" err="1" smtClean="0"/>
              <a:t>dar</a:t>
            </a:r>
            <a:r>
              <a:rPr lang="en-US" sz="3000" dirty="0" smtClean="0"/>
              <a:t> care se </a:t>
            </a:r>
            <a:r>
              <a:rPr lang="en-US" sz="3000" dirty="0" err="1" smtClean="0"/>
              <a:t>manifesta</a:t>
            </a:r>
            <a:r>
              <a:rPr lang="en-US" sz="3000" dirty="0" smtClean="0"/>
              <a:t> </a:t>
            </a:r>
            <a:r>
              <a:rPr lang="en-US" sz="3000" dirty="0" err="1" smtClean="0"/>
              <a:t>si</a:t>
            </a:r>
            <a:r>
              <a:rPr lang="en-US" sz="3000" dirty="0" smtClean="0"/>
              <a:t> in </a:t>
            </a:r>
            <a:r>
              <a:rPr lang="en-US" sz="3000" dirty="0" err="1" smtClean="0"/>
              <a:t>alte</a:t>
            </a:r>
            <a:r>
              <a:rPr lang="en-US" sz="3000" dirty="0" smtClean="0"/>
              <a:t> </a:t>
            </a:r>
            <a:r>
              <a:rPr lang="en-US" sz="3000" dirty="0" err="1" smtClean="0"/>
              <a:t>contexte</a:t>
            </a:r>
            <a:r>
              <a:rPr lang="en-US" sz="3000" dirty="0" smtClean="0"/>
              <a:t>.</a:t>
            </a:r>
          </a:p>
          <a:p>
            <a:pPr lvl="1"/>
            <a:r>
              <a:rPr lang="en-US" sz="3000" dirty="0" err="1" smtClean="0"/>
              <a:t>Costul</a:t>
            </a:r>
            <a:r>
              <a:rPr lang="en-US" sz="3000" dirty="0" smtClean="0"/>
              <a:t> </a:t>
            </a:r>
            <a:r>
              <a:rPr lang="en-US" sz="3000" dirty="0" err="1" smtClean="0"/>
              <a:t>manifestarii</a:t>
            </a:r>
            <a:r>
              <a:rPr lang="en-US" sz="3000" dirty="0" smtClean="0"/>
              <a:t> “</a:t>
            </a:r>
            <a:r>
              <a:rPr lang="en-US" sz="3000" dirty="0" err="1" smtClean="0"/>
              <a:t>gresite</a:t>
            </a:r>
            <a:r>
              <a:rPr lang="en-US" sz="3000" dirty="0" smtClean="0"/>
              <a:t>” a </a:t>
            </a:r>
            <a:r>
              <a:rPr lang="en-US" sz="3000" dirty="0" err="1" smtClean="0"/>
              <a:t>altruismului</a:t>
            </a:r>
            <a:r>
              <a:rPr lang="en-US" sz="3000" dirty="0" smtClean="0"/>
              <a:t> e </a:t>
            </a:r>
            <a:r>
              <a:rPr lang="en-US" sz="3000" dirty="0" err="1" smtClean="0"/>
              <a:t>mai</a:t>
            </a:r>
            <a:r>
              <a:rPr lang="en-US" sz="3000" dirty="0" smtClean="0"/>
              <a:t> </a:t>
            </a:r>
            <a:r>
              <a:rPr lang="en-US" sz="3000" dirty="0" err="1" smtClean="0"/>
              <a:t>mic</a:t>
            </a:r>
            <a:r>
              <a:rPr lang="en-US" sz="3000" dirty="0" smtClean="0"/>
              <a:t> </a:t>
            </a:r>
            <a:r>
              <a:rPr lang="en-US" sz="3000" dirty="0" err="1" smtClean="0"/>
              <a:t>decat</a:t>
            </a:r>
            <a:r>
              <a:rPr lang="en-US" sz="3000" dirty="0" smtClean="0"/>
              <a:t> </a:t>
            </a:r>
            <a:r>
              <a:rPr lang="en-US" sz="3000" dirty="0" err="1" smtClean="0"/>
              <a:t>costul</a:t>
            </a:r>
            <a:r>
              <a:rPr lang="en-US" sz="3000" dirty="0" smtClean="0"/>
              <a:t> </a:t>
            </a:r>
            <a:r>
              <a:rPr lang="en-US" sz="3000" dirty="0" err="1" smtClean="0"/>
              <a:t>nemanifestarii</a:t>
            </a:r>
            <a:r>
              <a:rPr lang="en-US" sz="3000" dirty="0" smtClean="0"/>
              <a:t> sale </a:t>
            </a:r>
            <a:r>
              <a:rPr lang="en-US" sz="3000" dirty="0" err="1" smtClean="0"/>
              <a:t>atunci</a:t>
            </a:r>
            <a:r>
              <a:rPr lang="en-US" sz="3000" dirty="0" smtClean="0"/>
              <a:t> </a:t>
            </a:r>
            <a:r>
              <a:rPr lang="en-US" sz="3000" dirty="0" err="1" smtClean="0"/>
              <a:t>cand</a:t>
            </a:r>
            <a:r>
              <a:rPr lang="en-US" sz="3000" dirty="0" smtClean="0"/>
              <a:t> </a:t>
            </a:r>
            <a:r>
              <a:rPr lang="en-US" sz="3000" dirty="0" err="1" smtClean="0"/>
              <a:t>trebuie</a:t>
            </a:r>
            <a:r>
              <a:rPr lang="en-US" sz="3000" dirty="0" smtClean="0"/>
              <a:t>.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108350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o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sociala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→</m:t>
                    </m:r>
                    <m:r>
                      <a:rPr lang="en-US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b="0" dirty="0" smtClean="0"/>
                  <a:t>, </a:t>
                </a:r>
                <a:r>
                  <a:rPr lang="en-US" b="0" dirty="0" err="1" smtClean="0"/>
                  <a:t>unde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b="0" dirty="0" smtClean="0"/>
                  <a:t> e </a:t>
                </a:r>
                <a:r>
                  <a:rPr lang="en-US" b="0" dirty="0" err="1" smtClean="0"/>
                  <a:t>ceva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ce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rau</a:t>
                </a:r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~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→</m:t>
                    </m:r>
                    <m:r>
                      <a:rPr lang="en-US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b="0" dirty="0" smtClean="0"/>
                  <a:t>, </a:t>
                </a:r>
                <a:r>
                  <a:rPr lang="en-US" b="0" dirty="0" err="1" smtClean="0"/>
                  <a:t>unde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b="0" dirty="0" smtClean="0"/>
                  <a:t> e o </a:t>
                </a:r>
                <a:r>
                  <a:rPr lang="en-US" b="0" dirty="0" err="1" smtClean="0"/>
                  <a:t>obligatie</a:t>
                </a:r>
                <a:endParaRPr lang="en-US" b="0" dirty="0" smtClean="0"/>
              </a:p>
              <a:p>
                <a:r>
                  <a:rPr lang="en-US" dirty="0" smtClean="0"/>
                  <a:t>Spunem ca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b="0" dirty="0" smtClean="0"/>
                  <a:t> </a:t>
                </a:r>
                <a:r>
                  <a:rPr lang="en-US" b="0" dirty="0" err="1" smtClean="0"/>
                  <a:t>este</a:t>
                </a:r>
                <a:r>
                  <a:rPr lang="en-US" b="0" dirty="0" smtClean="0"/>
                  <a:t> o </a:t>
                </a:r>
                <a:r>
                  <a:rPr lang="en-US" b="0" dirty="0" err="1" smtClean="0"/>
                  <a:t>norma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sociala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daca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b="0" dirty="0" smtClean="0"/>
                  <a:t> </a:t>
                </a:r>
                <a:r>
                  <a:rPr lang="en-US" b="0" dirty="0" err="1" smtClean="0"/>
                  <a:t>este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pedepsit</a:t>
                </a:r>
                <a:r>
                  <a:rPr lang="en-US" b="0" dirty="0" smtClean="0"/>
                  <a:t> de </a:t>
                </a:r>
                <a:r>
                  <a:rPr lang="en-US" b="0" dirty="0" err="1" smtClean="0"/>
                  <a:t>catre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b="0" dirty="0" smtClean="0"/>
                  <a:t>, </a:t>
                </a:r>
                <a:r>
                  <a:rPr lang="en-US" b="0" dirty="0" err="1" smtClean="0"/>
                  <a:t>iar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pedepsirea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presupune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pentru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b="0" dirty="0" smtClean="0"/>
                  <a:t> un cost </a:t>
                </a:r>
                <a:r>
                  <a:rPr lang="en-US" b="0" dirty="0" err="1" smtClean="0"/>
                  <a:t>mai</a:t>
                </a:r>
                <a:r>
                  <a:rPr lang="en-US" b="0" dirty="0" smtClean="0"/>
                  <a:t> mare </a:t>
                </a:r>
                <a:r>
                  <a:rPr lang="en-US" b="0" dirty="0" err="1" smtClean="0"/>
                  <a:t>decat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costul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suferit</a:t>
                </a:r>
                <a:r>
                  <a:rPr lang="en-US" b="0" dirty="0" smtClean="0"/>
                  <a:t> de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b="0" dirty="0" smtClean="0"/>
                  <a:t> </a:t>
                </a:r>
                <a:r>
                  <a:rPr lang="en-US" b="0" dirty="0" err="1" smtClean="0"/>
                  <a:t>ponderat</a:t>
                </a:r>
                <a:r>
                  <a:rPr lang="en-US" b="0" dirty="0" smtClean="0"/>
                  <a:t> de </a:t>
                </a:r>
                <a:r>
                  <a:rPr lang="en-US" b="0" dirty="0" err="1" smtClean="0"/>
                  <a:t>relatia</a:t>
                </a:r>
                <a:r>
                  <a:rPr lang="en-US" b="0" dirty="0" smtClean="0"/>
                  <a:t> de </a:t>
                </a:r>
                <a:r>
                  <a:rPr lang="en-US" b="0" dirty="0" err="1" smtClean="0"/>
                  <a:t>rudenie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</m:oMath>
                </a14:m>
                <a:r>
                  <a:rPr lang="en-US" b="0" dirty="0" smtClean="0"/>
                  <a:t> </a:t>
                </a:r>
                <a:r>
                  <a:rPr lang="en-US" b="0" dirty="0" err="1" smtClean="0"/>
                  <a:t>intre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b="0" dirty="0" smtClean="0"/>
                  <a:t> </a:t>
                </a:r>
                <a:r>
                  <a:rPr lang="en-US" b="0" dirty="0" err="1" smtClean="0"/>
                  <a:t>si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b="0" dirty="0" smtClean="0"/>
                  <a:t>.</a:t>
                </a:r>
              </a:p>
              <a:p>
                <a:r>
                  <a:rPr lang="en-US" dirty="0" smtClean="0"/>
                  <a:t>“</a:t>
                </a:r>
                <a:r>
                  <a:rPr lang="en-US" dirty="0" err="1" smtClean="0"/>
                  <a:t>Pedeapsa</a:t>
                </a:r>
                <a:r>
                  <a:rPr lang="en-US" dirty="0" smtClean="0"/>
                  <a:t>” = de la </a:t>
                </a:r>
                <a:r>
                  <a:rPr lang="en-US" dirty="0" err="1" smtClean="0"/>
                  <a:t>admonestare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boicot</a:t>
                </a:r>
                <a:r>
                  <a:rPr lang="en-US" dirty="0"/>
                  <a:t> </a:t>
                </a:r>
                <a:r>
                  <a:rPr lang="en-US" dirty="0" err="1" smtClean="0"/>
                  <a:t>pana</a:t>
                </a:r>
                <a:r>
                  <a:rPr lang="en-US" dirty="0" smtClean="0"/>
                  <a:t> la </a:t>
                </a:r>
                <a:r>
                  <a:rPr lang="en-US" dirty="0" err="1" smtClean="0"/>
                  <a:t>pedeapsa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fizica</a:t>
                </a:r>
                <a:endParaRPr lang="en-US" b="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  <a:blipFill rotWithShape="1">
                <a:blip r:embed="rId2"/>
                <a:stretch>
                  <a:fillRect l="-1630" t="-2581" r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885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Cum </a:t>
            </a:r>
            <a:r>
              <a:rPr lang="en-US" dirty="0" err="1" smtClean="0"/>
              <a:t>apar</a:t>
            </a:r>
            <a:r>
              <a:rPr lang="en-US" dirty="0" smtClean="0"/>
              <a:t> </a:t>
            </a:r>
            <a:r>
              <a:rPr lang="en-US" dirty="0" err="1" smtClean="0"/>
              <a:t>normele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Membrii</a:t>
            </a:r>
            <a:r>
              <a:rPr lang="en-US" dirty="0" smtClean="0"/>
              <a:t> </a:t>
            </a:r>
            <a:r>
              <a:rPr lang="en-US" dirty="0" err="1" smtClean="0"/>
              <a:t>grupului</a:t>
            </a:r>
            <a:r>
              <a:rPr lang="en-US" dirty="0" smtClean="0"/>
              <a:t> </a:t>
            </a:r>
            <a:r>
              <a:rPr lang="en-US" dirty="0" err="1" smtClean="0"/>
              <a:t>trebuie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aiba</a:t>
            </a:r>
            <a:r>
              <a:rPr lang="en-US" dirty="0" smtClean="0"/>
              <a:t> </a:t>
            </a:r>
            <a:r>
              <a:rPr lang="en-US" dirty="0" err="1" smtClean="0"/>
              <a:t>abilitatea</a:t>
            </a:r>
            <a:r>
              <a:rPr lang="en-US" dirty="0" smtClean="0"/>
              <a:t> de a </a:t>
            </a:r>
            <a:r>
              <a:rPr lang="en-US" dirty="0" err="1" smtClean="0"/>
              <a:t>atribui</a:t>
            </a:r>
            <a:r>
              <a:rPr lang="en-US" dirty="0" smtClean="0"/>
              <a:t> </a:t>
            </a:r>
            <a:r>
              <a:rPr lang="en-US" dirty="0" err="1" smtClean="0"/>
              <a:t>roluri</a:t>
            </a:r>
            <a:r>
              <a:rPr lang="en-US" dirty="0" smtClean="0"/>
              <a:t> – </a:t>
            </a:r>
            <a:r>
              <a:rPr lang="en-US" dirty="0" err="1" smtClean="0"/>
              <a:t>deci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aiba</a:t>
            </a:r>
            <a:r>
              <a:rPr lang="en-US" dirty="0" smtClean="0"/>
              <a:t> </a:t>
            </a:r>
            <a:r>
              <a:rPr lang="en-US" dirty="0" err="1" smtClean="0"/>
              <a:t>abilitatea</a:t>
            </a:r>
            <a:r>
              <a:rPr lang="en-US" dirty="0" smtClean="0"/>
              <a:t> de a </a:t>
            </a:r>
            <a:r>
              <a:rPr lang="en-US" dirty="0" err="1" smtClean="0"/>
              <a:t>crea</a:t>
            </a:r>
            <a:r>
              <a:rPr lang="en-US" dirty="0" smtClean="0"/>
              <a:t> </a:t>
            </a:r>
            <a:r>
              <a:rPr lang="en-US" dirty="0" err="1" smtClean="0"/>
              <a:t>scopuri</a:t>
            </a:r>
            <a:r>
              <a:rPr lang="en-US" dirty="0" smtClean="0"/>
              <a:t> </a:t>
            </a:r>
            <a:r>
              <a:rPr lang="en-US" dirty="0" err="1" smtClean="0"/>
              <a:t>comune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Rolurile</a:t>
            </a:r>
            <a:r>
              <a:rPr lang="en-US" dirty="0" smtClean="0"/>
              <a:t> se </a:t>
            </a:r>
            <a:r>
              <a:rPr lang="en-US" dirty="0" err="1" smtClean="0"/>
              <a:t>universalizeaza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Drepturile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obligatiile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asociate</a:t>
            </a:r>
            <a:r>
              <a:rPr lang="en-US" dirty="0" smtClean="0"/>
              <a:t> </a:t>
            </a:r>
            <a:r>
              <a:rPr lang="en-US" i="1" dirty="0" err="1" smtClean="0"/>
              <a:t>rolurilor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nu </a:t>
            </a:r>
            <a:r>
              <a:rPr lang="en-US" i="1" dirty="0" err="1" smtClean="0"/>
              <a:t>persoanelor</a:t>
            </a:r>
            <a:r>
              <a:rPr lang="en-US" dirty="0" smtClean="0"/>
              <a:t> care </a:t>
            </a:r>
            <a:r>
              <a:rPr lang="en-US" dirty="0" err="1" smtClean="0"/>
              <a:t>capata</a:t>
            </a:r>
            <a:r>
              <a:rPr lang="en-US" dirty="0" smtClean="0"/>
              <a:t> un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altul</a:t>
            </a:r>
            <a:endParaRPr lang="en-US" dirty="0" smtClean="0"/>
          </a:p>
          <a:p>
            <a:pPr lvl="1"/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universalizat</a:t>
            </a:r>
            <a:r>
              <a:rPr lang="en-US" dirty="0" smtClean="0"/>
              <a:t> = </a:t>
            </a:r>
            <a:r>
              <a:rPr lang="en-US" dirty="0" err="1" smtClean="0"/>
              <a:t>regula</a:t>
            </a:r>
            <a:r>
              <a:rPr lang="en-US" dirty="0" smtClean="0"/>
              <a:t> </a:t>
            </a:r>
            <a:r>
              <a:rPr lang="en-US" dirty="0" err="1" smtClean="0"/>
              <a:t>sociala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institutie</a:t>
            </a:r>
            <a:endParaRPr lang="en-US" dirty="0" smtClean="0"/>
          </a:p>
          <a:p>
            <a:r>
              <a:rPr lang="en-US" dirty="0" err="1" smtClean="0"/>
              <a:t>Pedepsirea</a:t>
            </a:r>
            <a:r>
              <a:rPr lang="en-US" dirty="0" smtClean="0"/>
              <a:t> </a:t>
            </a:r>
            <a:r>
              <a:rPr lang="en-US" dirty="0" err="1" smtClean="0"/>
              <a:t>altruista</a:t>
            </a:r>
            <a:r>
              <a:rPr lang="en-US" dirty="0" smtClean="0"/>
              <a:t>: </a:t>
            </a:r>
            <a:r>
              <a:rPr lang="en-US" dirty="0" err="1" smtClean="0"/>
              <a:t>persoanele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asuma</a:t>
            </a:r>
            <a:r>
              <a:rPr lang="en-US" dirty="0" smtClean="0"/>
              <a:t> un cost </a:t>
            </a:r>
            <a:r>
              <a:rPr lang="en-US" dirty="0" err="1" smtClean="0"/>
              <a:t>atunci</a:t>
            </a:r>
            <a:r>
              <a:rPr lang="en-US" dirty="0" smtClean="0"/>
              <a:t> </a:t>
            </a:r>
            <a:r>
              <a:rPr lang="en-US" dirty="0" err="1" smtClean="0"/>
              <a:t>cand</a:t>
            </a:r>
            <a:r>
              <a:rPr lang="en-US" dirty="0" smtClean="0"/>
              <a:t> </a:t>
            </a:r>
            <a:r>
              <a:rPr lang="en-US" dirty="0" err="1" smtClean="0"/>
              <a:t>pedepsesc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64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Cum de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pedepsire</a:t>
            </a:r>
            <a:r>
              <a:rPr lang="en-US" dirty="0" smtClean="0"/>
              <a:t> </a:t>
            </a:r>
            <a:r>
              <a:rPr lang="en-US" dirty="0" err="1" smtClean="0"/>
              <a:t>altruista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Strategie</a:t>
            </a:r>
            <a:r>
              <a:rPr lang="en-US" dirty="0" smtClean="0"/>
              <a:t> care </a:t>
            </a:r>
            <a:r>
              <a:rPr lang="en-US" dirty="0" err="1" smtClean="0"/>
              <a:t>previne</a:t>
            </a:r>
            <a:r>
              <a:rPr lang="en-US" dirty="0" smtClean="0"/>
              <a:t> </a:t>
            </a:r>
            <a:r>
              <a:rPr lang="en-US" dirty="0" err="1" smtClean="0"/>
              <a:t>exploatarea</a:t>
            </a:r>
            <a:r>
              <a:rPr lang="en-US" dirty="0" smtClean="0"/>
              <a:t> de </a:t>
            </a:r>
            <a:r>
              <a:rPr lang="en-US" dirty="0" err="1" smtClean="0"/>
              <a:t>catre</a:t>
            </a:r>
            <a:r>
              <a:rPr lang="en-US" dirty="0" smtClean="0"/>
              <a:t> </a:t>
            </a:r>
            <a:r>
              <a:rPr lang="en-US" dirty="0" err="1" smtClean="0"/>
              <a:t>cei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puternici</a:t>
            </a:r>
            <a:endParaRPr lang="en-US" dirty="0" smtClean="0"/>
          </a:p>
          <a:p>
            <a:r>
              <a:rPr lang="en-US" dirty="0" err="1" smtClean="0"/>
              <a:t>Asocierea</a:t>
            </a:r>
            <a:r>
              <a:rPr lang="en-US" dirty="0" smtClean="0"/>
              <a:t> cu </a:t>
            </a:r>
            <a:r>
              <a:rPr lang="en-US" dirty="0" err="1" smtClean="0"/>
              <a:t>fenomenul</a:t>
            </a:r>
            <a:r>
              <a:rPr lang="en-US" dirty="0" smtClean="0"/>
              <a:t> </a:t>
            </a:r>
            <a:r>
              <a:rPr lang="en-US" dirty="0" err="1" smtClean="0"/>
              <a:t>reputatiei</a:t>
            </a:r>
            <a:r>
              <a:rPr lang="en-US" dirty="0" smtClean="0"/>
              <a:t>: </a:t>
            </a:r>
            <a:r>
              <a:rPr lang="en-US" dirty="0" err="1" smtClean="0"/>
              <a:t>cei</a:t>
            </a:r>
            <a:r>
              <a:rPr lang="en-US" dirty="0" smtClean="0"/>
              <a:t> care nu </a:t>
            </a:r>
            <a:r>
              <a:rPr lang="en-US" dirty="0" err="1" smtClean="0"/>
              <a:t>pedepsesc</a:t>
            </a:r>
            <a:r>
              <a:rPr lang="en-US" dirty="0" smtClean="0"/>
              <a:t> </a:t>
            </a:r>
            <a:r>
              <a:rPr lang="en-US" dirty="0" err="1" smtClean="0"/>
              <a:t>capata</a:t>
            </a:r>
            <a:r>
              <a:rPr lang="en-US" dirty="0" smtClean="0"/>
              <a:t> </a:t>
            </a:r>
            <a:r>
              <a:rPr lang="en-US" dirty="0" err="1" smtClean="0"/>
              <a:t>reputatie</a:t>
            </a:r>
            <a:r>
              <a:rPr lang="en-US" dirty="0" smtClean="0"/>
              <a:t> mica,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boicotati</a:t>
            </a:r>
            <a:r>
              <a:rPr lang="en-US" dirty="0" smtClean="0"/>
              <a:t>, </a:t>
            </a:r>
            <a:r>
              <a:rPr lang="en-US" dirty="0" err="1" smtClean="0"/>
              <a:t>si</a:t>
            </a:r>
            <a:r>
              <a:rPr lang="en-US" dirty="0" smtClean="0"/>
              <a:t> au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putini</a:t>
            </a:r>
            <a:r>
              <a:rPr lang="en-US" dirty="0" smtClean="0"/>
              <a:t> </a:t>
            </a:r>
            <a:r>
              <a:rPr lang="en-US" dirty="0" err="1" smtClean="0"/>
              <a:t>urmasi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01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unde</a:t>
            </a:r>
            <a:r>
              <a:rPr lang="en-US" dirty="0" smtClean="0"/>
              <a:t> </a:t>
            </a:r>
            <a:r>
              <a:rPr lang="en-US" dirty="0" err="1" smtClean="0"/>
              <a:t>apar</a:t>
            </a:r>
            <a:r>
              <a:rPr lang="en-US" dirty="0" smtClean="0"/>
              <a:t> </a:t>
            </a:r>
            <a:r>
              <a:rPr lang="en-US" dirty="0" err="1" smtClean="0"/>
              <a:t>normele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Diviziunea</a:t>
            </a:r>
            <a:r>
              <a:rPr lang="en-US" dirty="0" smtClean="0"/>
              <a:t> </a:t>
            </a:r>
            <a:r>
              <a:rPr lang="en-US" dirty="0" err="1" smtClean="0"/>
              <a:t>muncii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Abilitate</a:t>
            </a:r>
            <a:r>
              <a:rPr lang="en-US" dirty="0" smtClean="0"/>
              <a:t> de a </a:t>
            </a:r>
            <a:r>
              <a:rPr lang="en-US" dirty="0" err="1" smtClean="0"/>
              <a:t>intelege</a:t>
            </a:r>
            <a:r>
              <a:rPr lang="en-US" dirty="0" smtClean="0"/>
              <a:t> </a:t>
            </a:r>
            <a:r>
              <a:rPr lang="en-US" dirty="0" err="1" smtClean="0"/>
              <a:t>actiunile</a:t>
            </a:r>
            <a:r>
              <a:rPr lang="en-US" dirty="0" smtClean="0"/>
              <a:t> in </a:t>
            </a:r>
            <a:r>
              <a:rPr lang="en-US" dirty="0" err="1" smtClean="0"/>
              <a:t>termeni</a:t>
            </a:r>
            <a:r>
              <a:rPr lang="en-US" dirty="0" smtClean="0"/>
              <a:t> de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mijloc</a:t>
            </a:r>
            <a:endParaRPr lang="en-US" dirty="0" smtClean="0"/>
          </a:p>
          <a:p>
            <a:pPr lvl="1"/>
            <a:r>
              <a:rPr lang="en-US" dirty="0" err="1" smtClean="0"/>
              <a:t>Abilitate</a:t>
            </a:r>
            <a:r>
              <a:rPr lang="en-US" dirty="0" smtClean="0"/>
              <a:t> de a forma un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comun</a:t>
            </a:r>
            <a:endParaRPr lang="en-US" dirty="0" smtClean="0"/>
          </a:p>
          <a:p>
            <a:pPr lvl="1"/>
            <a:r>
              <a:rPr lang="en-US" dirty="0" err="1" smtClean="0"/>
              <a:t>Persoanele</a:t>
            </a:r>
            <a:r>
              <a:rPr lang="en-US" dirty="0" smtClean="0"/>
              <a:t> </a:t>
            </a:r>
            <a:r>
              <a:rPr lang="en-US" dirty="0" err="1" smtClean="0"/>
              <a:t>vazute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mijloace</a:t>
            </a:r>
            <a:r>
              <a:rPr lang="en-US" dirty="0" smtClean="0"/>
              <a:t> -&gt; </a:t>
            </a:r>
            <a:r>
              <a:rPr lang="en-US" dirty="0" err="1" smtClean="0"/>
              <a:t>Atribuire</a:t>
            </a:r>
            <a:r>
              <a:rPr lang="en-US" dirty="0" smtClean="0"/>
              <a:t> de </a:t>
            </a:r>
            <a:r>
              <a:rPr lang="en-US" dirty="0" err="1" smtClean="0"/>
              <a:t>roluri</a:t>
            </a:r>
            <a:r>
              <a:rPr lang="en-US" dirty="0" smtClean="0"/>
              <a:t> in </a:t>
            </a:r>
            <a:r>
              <a:rPr lang="en-US" dirty="0" err="1" smtClean="0"/>
              <a:t>realizarea</a:t>
            </a:r>
            <a:r>
              <a:rPr lang="en-US" dirty="0" smtClean="0"/>
              <a:t> </a:t>
            </a:r>
            <a:r>
              <a:rPr lang="en-US" dirty="0" err="1" smtClean="0"/>
              <a:t>scopului</a:t>
            </a:r>
            <a:r>
              <a:rPr lang="en-US" dirty="0" smtClean="0"/>
              <a:t> </a:t>
            </a:r>
            <a:r>
              <a:rPr lang="en-US" dirty="0" err="1" smtClean="0"/>
              <a:t>comun</a:t>
            </a:r>
            <a:endParaRPr lang="en-US" dirty="0" smtClean="0"/>
          </a:p>
          <a:p>
            <a:pPr lvl="1"/>
            <a:r>
              <a:rPr lang="en-US" dirty="0" err="1" smtClean="0"/>
              <a:t>Reactii</a:t>
            </a:r>
            <a:r>
              <a:rPr lang="en-US" dirty="0" smtClean="0"/>
              <a:t> negative fata de </a:t>
            </a:r>
            <a:r>
              <a:rPr lang="en-US" dirty="0" err="1" smtClean="0"/>
              <a:t>cei</a:t>
            </a:r>
            <a:r>
              <a:rPr lang="en-US" dirty="0" smtClean="0"/>
              <a:t> care nu-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respecta</a:t>
            </a:r>
            <a:r>
              <a:rPr lang="en-US" dirty="0" smtClean="0"/>
              <a:t> </a:t>
            </a:r>
            <a:r>
              <a:rPr lang="en-US" dirty="0" err="1" smtClean="0"/>
              <a:t>rolul</a:t>
            </a:r>
            <a:r>
              <a:rPr lang="en-US" dirty="0" smtClean="0"/>
              <a:t> (</a:t>
            </a:r>
            <a:r>
              <a:rPr lang="en-US" dirty="0" err="1" smtClean="0"/>
              <a:t>inclusiv</a:t>
            </a:r>
            <a:r>
              <a:rPr lang="en-US" dirty="0" smtClean="0"/>
              <a:t> </a:t>
            </a:r>
            <a:r>
              <a:rPr lang="en-US" dirty="0" err="1" smtClean="0"/>
              <a:t>pedepsire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Universalizarea</a:t>
            </a:r>
            <a:r>
              <a:rPr lang="en-US" dirty="0" smtClean="0"/>
              <a:t> </a:t>
            </a:r>
            <a:r>
              <a:rPr lang="en-US" dirty="0" err="1" smtClean="0"/>
              <a:t>rolurilor</a:t>
            </a:r>
            <a:endParaRPr lang="en-US" dirty="0" smtClean="0"/>
          </a:p>
          <a:p>
            <a:r>
              <a:rPr lang="en-US" dirty="0" err="1" smtClean="0"/>
              <a:t>Pedepsire</a:t>
            </a:r>
            <a:r>
              <a:rPr lang="en-US" dirty="0" smtClean="0"/>
              <a:t> </a:t>
            </a:r>
            <a:r>
              <a:rPr lang="en-US" dirty="0" err="1" smtClean="0"/>
              <a:t>altruista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33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Variante</a:t>
            </a:r>
            <a:r>
              <a:rPr lang="en-US" dirty="0" smtClean="0"/>
              <a:t> de </a:t>
            </a:r>
            <a:r>
              <a:rPr lang="en-US" dirty="0" err="1" smtClean="0"/>
              <a:t>cooperare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Reciprocitate</a:t>
            </a:r>
            <a:endParaRPr lang="en-US" dirty="0" smtClean="0"/>
          </a:p>
          <a:p>
            <a:r>
              <a:rPr lang="en-US" dirty="0" err="1" smtClean="0"/>
              <a:t>Diviziunea</a:t>
            </a:r>
            <a:r>
              <a:rPr lang="en-US" dirty="0" smtClean="0"/>
              <a:t> </a:t>
            </a:r>
            <a:r>
              <a:rPr lang="en-US" dirty="0" err="1" smtClean="0"/>
              <a:t>muncii</a:t>
            </a:r>
            <a:endParaRPr lang="en-US" dirty="0" smtClean="0"/>
          </a:p>
          <a:p>
            <a:r>
              <a:rPr lang="en-US" dirty="0" smtClean="0"/>
              <a:t>Altruism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Diferenta</a:t>
            </a:r>
            <a:r>
              <a:rPr lang="en-US" dirty="0" smtClean="0"/>
              <a:t> fata de </a:t>
            </a:r>
            <a:r>
              <a:rPr lang="en-US" dirty="0" err="1" smtClean="0"/>
              <a:t>cimpanzei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Diviziunea</a:t>
            </a:r>
            <a:r>
              <a:rPr lang="en-US" dirty="0" smtClean="0"/>
              <a:t> </a:t>
            </a:r>
            <a:r>
              <a:rPr lang="en-US" dirty="0" err="1" smtClean="0"/>
              <a:t>muncii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Abilitate</a:t>
            </a:r>
            <a:r>
              <a:rPr lang="en-US" dirty="0" smtClean="0"/>
              <a:t> de a </a:t>
            </a:r>
            <a:r>
              <a:rPr lang="en-US" dirty="0" err="1" smtClean="0"/>
              <a:t>intelege</a:t>
            </a:r>
            <a:r>
              <a:rPr lang="en-US" dirty="0" smtClean="0"/>
              <a:t> </a:t>
            </a:r>
            <a:r>
              <a:rPr lang="en-US" dirty="0" err="1" smtClean="0"/>
              <a:t>actiunile</a:t>
            </a:r>
            <a:r>
              <a:rPr lang="en-US" dirty="0" smtClean="0"/>
              <a:t> in </a:t>
            </a:r>
            <a:r>
              <a:rPr lang="en-US" dirty="0" err="1" smtClean="0"/>
              <a:t>termeni</a:t>
            </a:r>
            <a:r>
              <a:rPr lang="en-US" dirty="0" smtClean="0"/>
              <a:t> de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mijloc</a:t>
            </a:r>
            <a:endParaRPr lang="en-US" dirty="0" smtClean="0"/>
          </a:p>
          <a:p>
            <a:pPr lvl="1"/>
            <a:r>
              <a:rPr lang="en-US" dirty="0" err="1" smtClean="0">
                <a:solidFill>
                  <a:srgbClr val="C00000"/>
                </a:solidFill>
              </a:rPr>
              <a:t>Abilitate</a:t>
            </a:r>
            <a:r>
              <a:rPr lang="en-US" dirty="0" smtClean="0">
                <a:solidFill>
                  <a:srgbClr val="C00000"/>
                </a:solidFill>
              </a:rPr>
              <a:t> de a forma un </a:t>
            </a:r>
            <a:r>
              <a:rPr lang="en-US" dirty="0" err="1" smtClean="0">
                <a:solidFill>
                  <a:srgbClr val="C00000"/>
                </a:solidFill>
              </a:rPr>
              <a:t>scop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comun</a:t>
            </a:r>
            <a:endParaRPr lang="en-US" dirty="0" smtClean="0">
              <a:solidFill>
                <a:srgbClr val="C00000"/>
              </a:solidFill>
            </a:endParaRPr>
          </a:p>
          <a:p>
            <a:pPr lvl="1"/>
            <a:r>
              <a:rPr lang="en-US" dirty="0" err="1" smtClean="0"/>
              <a:t>Persoanele</a:t>
            </a:r>
            <a:r>
              <a:rPr lang="en-US" dirty="0" smtClean="0"/>
              <a:t> </a:t>
            </a:r>
            <a:r>
              <a:rPr lang="en-US" dirty="0" err="1" smtClean="0"/>
              <a:t>vazute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mijloace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-&gt; </a:t>
            </a:r>
            <a:r>
              <a:rPr lang="en-US" dirty="0" err="1" smtClean="0">
                <a:solidFill>
                  <a:srgbClr val="C00000"/>
                </a:solidFill>
              </a:rPr>
              <a:t>Atribuire</a:t>
            </a:r>
            <a:r>
              <a:rPr lang="en-US" dirty="0" smtClean="0">
                <a:solidFill>
                  <a:srgbClr val="C00000"/>
                </a:solidFill>
              </a:rPr>
              <a:t> de </a:t>
            </a:r>
            <a:r>
              <a:rPr lang="en-US" dirty="0" err="1" smtClean="0">
                <a:solidFill>
                  <a:srgbClr val="C00000"/>
                </a:solidFill>
              </a:rPr>
              <a:t>roluri</a:t>
            </a:r>
            <a:r>
              <a:rPr lang="en-US" dirty="0" smtClean="0">
                <a:solidFill>
                  <a:srgbClr val="C00000"/>
                </a:solidFill>
              </a:rPr>
              <a:t> in </a:t>
            </a:r>
            <a:r>
              <a:rPr lang="en-US" dirty="0" err="1" smtClean="0">
                <a:solidFill>
                  <a:srgbClr val="C00000"/>
                </a:solidFill>
              </a:rPr>
              <a:t>realizarea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scopului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comun</a:t>
            </a:r>
            <a:endParaRPr lang="en-US" dirty="0" smtClean="0">
              <a:solidFill>
                <a:srgbClr val="C00000"/>
              </a:solidFill>
            </a:endParaRPr>
          </a:p>
          <a:p>
            <a:pPr lvl="1"/>
            <a:r>
              <a:rPr lang="en-US" dirty="0" err="1" smtClean="0"/>
              <a:t>Reactii</a:t>
            </a:r>
            <a:r>
              <a:rPr lang="en-US" dirty="0" smtClean="0"/>
              <a:t> negative fata de </a:t>
            </a:r>
            <a:r>
              <a:rPr lang="en-US" dirty="0" err="1" smtClean="0"/>
              <a:t>cei</a:t>
            </a:r>
            <a:r>
              <a:rPr lang="en-US" dirty="0" smtClean="0"/>
              <a:t> care nu-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respecta</a:t>
            </a:r>
            <a:r>
              <a:rPr lang="en-US" dirty="0" smtClean="0"/>
              <a:t> </a:t>
            </a:r>
            <a:r>
              <a:rPr lang="en-US" dirty="0" err="1" smtClean="0"/>
              <a:t>rolul</a:t>
            </a:r>
            <a:r>
              <a:rPr lang="en-US" dirty="0" smtClean="0"/>
              <a:t> (</a:t>
            </a:r>
            <a:r>
              <a:rPr lang="en-US" dirty="0" err="1" smtClean="0"/>
              <a:t>inclusiv</a:t>
            </a:r>
            <a:r>
              <a:rPr lang="en-US" dirty="0" smtClean="0"/>
              <a:t> </a:t>
            </a:r>
            <a:r>
              <a:rPr lang="en-US" dirty="0" err="1" smtClean="0"/>
              <a:t>pedepsire</a:t>
            </a:r>
            <a:r>
              <a:rPr lang="en-US" dirty="0" smtClean="0"/>
              <a:t>)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>
                <a:solidFill>
                  <a:srgbClr val="C00000"/>
                </a:solidFill>
              </a:rPr>
              <a:t>Universalizarea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rolurilor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Pedepsire</a:t>
            </a:r>
            <a:r>
              <a:rPr lang="en-US" dirty="0" smtClean="0"/>
              <a:t> </a:t>
            </a:r>
            <a:r>
              <a:rPr lang="en-US" dirty="0" err="1" smtClean="0"/>
              <a:t>altruista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017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</a:t>
            </a:r>
            <a:r>
              <a:rPr lang="en-US" dirty="0" smtClean="0"/>
              <a:t> n-au </a:t>
            </a:r>
            <a:r>
              <a:rPr lang="en-US" dirty="0" err="1" smtClean="0"/>
              <a:t>cimpanzeii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Altruism in </a:t>
            </a:r>
            <a:r>
              <a:rPr lang="en-US" dirty="0" err="1" smtClean="0"/>
              <a:t>privinta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Bunurilor</a:t>
            </a:r>
            <a:endParaRPr lang="en-US" dirty="0" smtClean="0"/>
          </a:p>
          <a:p>
            <a:pPr lvl="1"/>
            <a:r>
              <a:rPr lang="en-US" dirty="0" err="1" smtClean="0"/>
              <a:t>Informatiilor</a:t>
            </a:r>
            <a:endParaRPr lang="en-US" dirty="0" smtClean="0"/>
          </a:p>
          <a:p>
            <a:r>
              <a:rPr lang="en-US" dirty="0" err="1" smtClean="0"/>
              <a:t>Scopuri</a:t>
            </a:r>
            <a:r>
              <a:rPr lang="en-US" dirty="0" smtClean="0"/>
              <a:t> </a:t>
            </a:r>
            <a:r>
              <a:rPr lang="en-US" dirty="0" err="1" smtClean="0"/>
              <a:t>comune</a:t>
            </a:r>
            <a:endParaRPr lang="en-US" dirty="0" smtClean="0"/>
          </a:p>
          <a:p>
            <a:r>
              <a:rPr lang="en-US" i="1" dirty="0" err="1" smtClean="0"/>
              <a:t>Probabil</a:t>
            </a:r>
            <a:r>
              <a:rPr lang="en-US" i="1" dirty="0" smtClean="0"/>
              <a:t> </a:t>
            </a:r>
            <a:r>
              <a:rPr lang="en-US" i="1" dirty="0" err="1" smtClean="0"/>
              <a:t>existe</a:t>
            </a:r>
            <a:r>
              <a:rPr lang="en-US" i="1" dirty="0" smtClean="0"/>
              <a:t> o </a:t>
            </a:r>
            <a:r>
              <a:rPr lang="en-US" i="1" dirty="0" err="1" smtClean="0"/>
              <a:t>legatura</a:t>
            </a:r>
            <a:r>
              <a:rPr lang="en-US" i="1" dirty="0" smtClean="0"/>
              <a:t> </a:t>
            </a:r>
            <a:r>
              <a:rPr lang="en-US" i="1" dirty="0" err="1" smtClean="0"/>
              <a:t>intre</a:t>
            </a:r>
            <a:r>
              <a:rPr lang="en-US" i="1" dirty="0" smtClean="0"/>
              <a:t> </a:t>
            </a:r>
            <a:r>
              <a:rPr lang="en-US" i="1" dirty="0" err="1" smtClean="0"/>
              <a:t>aceste</a:t>
            </a:r>
            <a:r>
              <a:rPr lang="en-US" i="1" dirty="0" smtClean="0"/>
              <a:t> </a:t>
            </a:r>
            <a:r>
              <a:rPr lang="en-US" i="1" dirty="0" err="1" smtClean="0"/>
              <a:t>doua</a:t>
            </a:r>
            <a:r>
              <a:rPr lang="en-US" i="1" dirty="0" smtClean="0"/>
              <a:t> </a:t>
            </a:r>
            <a:r>
              <a:rPr lang="en-US" i="1" dirty="0" err="1" smtClean="0"/>
              <a:t>lucruri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81734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ce</a:t>
            </a:r>
            <a:r>
              <a:rPr lang="en-US" dirty="0" smtClean="0"/>
              <a:t> au </a:t>
            </a:r>
            <a:r>
              <a:rPr lang="en-US" dirty="0" err="1" smtClean="0"/>
              <a:t>evolutat</a:t>
            </a:r>
            <a:r>
              <a:rPr lang="en-US" dirty="0" smtClean="0"/>
              <a:t> </a:t>
            </a:r>
            <a:r>
              <a:rPr lang="en-US" dirty="0" err="1" smtClean="0"/>
              <a:t>oamenii</a:t>
            </a:r>
            <a:r>
              <a:rPr lang="en-US" dirty="0" smtClean="0"/>
              <a:t> </a:t>
            </a:r>
            <a:r>
              <a:rPr lang="en-US" dirty="0" err="1" smtClean="0"/>
              <a:t>altfel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 </a:t>
            </a:r>
            <a:r>
              <a:rPr lang="en-US" dirty="0" err="1" smtClean="0"/>
              <a:t>consideram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multe</a:t>
            </a:r>
            <a:r>
              <a:rPr lang="en-US" dirty="0" smtClean="0"/>
              <a:t> </a:t>
            </a:r>
            <a:r>
              <a:rPr lang="en-US" dirty="0" err="1" smtClean="0"/>
              <a:t>jocuri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Ultimatum</a:t>
            </a:r>
          </a:p>
          <a:p>
            <a:pPr lvl="1"/>
            <a:r>
              <a:rPr lang="en-US" dirty="0" err="1" smtClean="0"/>
              <a:t>Dilema</a:t>
            </a:r>
            <a:r>
              <a:rPr lang="en-US" dirty="0" smtClean="0"/>
              <a:t> </a:t>
            </a:r>
            <a:r>
              <a:rPr lang="en-US" dirty="0" err="1" smtClean="0"/>
              <a:t>prizonierului</a:t>
            </a:r>
            <a:endParaRPr lang="en-US" dirty="0" smtClean="0"/>
          </a:p>
          <a:p>
            <a:pPr lvl="1"/>
            <a:r>
              <a:rPr lang="en-US" dirty="0" err="1" smtClean="0"/>
              <a:t>Vanatoarea</a:t>
            </a:r>
            <a:r>
              <a:rPr lang="en-US" dirty="0" smtClean="0"/>
              <a:t> de </a:t>
            </a:r>
            <a:r>
              <a:rPr lang="en-US" dirty="0" err="1" smtClean="0"/>
              <a:t>cerbi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23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Jocuri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345528"/>
              </p:ext>
            </p:extLst>
          </p:nvPr>
        </p:nvGraphicFramePr>
        <p:xfrm>
          <a:off x="457200" y="914400"/>
          <a:ext cx="8229600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Ultimatum</a:t>
                      </a:r>
                    </a:p>
                    <a:p>
                      <a:pPr algn="ctr"/>
                      <a:r>
                        <a:rPr lang="en-US" b="0" dirty="0" smtClean="0"/>
                        <a:t>(0 &lt; x &lt; 100)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Respondent: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dirty="0" smtClean="0"/>
                        <a:t>B+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Respondent: B-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/>
                        <a:t>Propunerea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lui</a:t>
                      </a:r>
                      <a:r>
                        <a:rPr lang="en-US" b="0" dirty="0" smtClean="0"/>
                        <a:t> A = x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x  </a:t>
                      </a:r>
                    </a:p>
                    <a:p>
                      <a:pPr algn="ctr"/>
                      <a:r>
                        <a:rPr lang="en-US" dirty="0" smtClean="0"/>
                        <a:t>B = 100 –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0</a:t>
                      </a:r>
                    </a:p>
                    <a:p>
                      <a:pPr algn="ctr"/>
                      <a:r>
                        <a:rPr lang="en-US" dirty="0" smtClean="0"/>
                        <a:t>B = 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153030"/>
              </p:ext>
            </p:extLst>
          </p:nvPr>
        </p:nvGraphicFramePr>
        <p:xfrm>
          <a:off x="457200" y="2514600"/>
          <a:ext cx="8229600" cy="192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Dilema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prizonierului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b="0" baseline="0" dirty="0" smtClean="0"/>
                        <a:t>(0 &lt; y &lt; x &lt; 100)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B+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B-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A+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x</a:t>
                      </a:r>
                    </a:p>
                    <a:p>
                      <a:pPr algn="ctr"/>
                      <a:r>
                        <a:rPr lang="en-US" dirty="0" smtClean="0"/>
                        <a:t>B =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0</a:t>
                      </a:r>
                    </a:p>
                    <a:p>
                      <a:pPr algn="ctr"/>
                      <a:r>
                        <a:rPr lang="en-US" dirty="0" smtClean="0"/>
                        <a:t>B = 100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A-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100</a:t>
                      </a:r>
                    </a:p>
                    <a:p>
                      <a:pPr algn="ctr"/>
                      <a:r>
                        <a:rPr lang="en-US" baseline="0" dirty="0" smtClean="0"/>
                        <a:t>B = 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y</a:t>
                      </a:r>
                    </a:p>
                    <a:p>
                      <a:pPr algn="ctr"/>
                      <a:r>
                        <a:rPr lang="en-US" dirty="0" smtClean="0"/>
                        <a:t>B = 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939042"/>
              </p:ext>
            </p:extLst>
          </p:nvPr>
        </p:nvGraphicFramePr>
        <p:xfrm>
          <a:off x="457200" y="4724400"/>
          <a:ext cx="8229600" cy="192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Vanatoarea</a:t>
                      </a:r>
                      <a:r>
                        <a:rPr lang="en-US" dirty="0" smtClean="0"/>
                        <a:t> de </a:t>
                      </a:r>
                      <a:r>
                        <a:rPr lang="en-US" dirty="0" err="1" smtClean="0"/>
                        <a:t>cerbi</a:t>
                      </a:r>
                      <a:endParaRPr lang="en-US" dirty="0" smtClean="0"/>
                    </a:p>
                    <a:p>
                      <a:pPr algn="ctr"/>
                      <a:r>
                        <a:rPr lang="en-US" b="0" dirty="0" smtClean="0"/>
                        <a:t>(0</a:t>
                      </a:r>
                      <a:r>
                        <a:rPr lang="en-US" b="0" baseline="0" dirty="0" smtClean="0"/>
                        <a:t> &lt; x &lt; 100)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B+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B-</a:t>
                      </a:r>
                      <a:endParaRPr 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A+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100 </a:t>
                      </a:r>
                    </a:p>
                    <a:p>
                      <a:pPr algn="ctr"/>
                      <a:r>
                        <a:rPr lang="en-US" dirty="0" smtClean="0"/>
                        <a:t>B =</a:t>
                      </a:r>
                      <a:r>
                        <a:rPr lang="en-US" baseline="0" dirty="0" smtClean="0"/>
                        <a:t>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0</a:t>
                      </a:r>
                    </a:p>
                    <a:p>
                      <a:pPr algn="ctr"/>
                      <a:r>
                        <a:rPr lang="en-US" dirty="0" smtClean="0"/>
                        <a:t>B =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A-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x</a:t>
                      </a:r>
                    </a:p>
                    <a:p>
                      <a:pPr algn="ctr"/>
                      <a:r>
                        <a:rPr lang="en-US" baseline="0" dirty="0" smtClean="0"/>
                        <a:t>B = 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 = x</a:t>
                      </a:r>
                    </a:p>
                    <a:p>
                      <a:pPr algn="ctr"/>
                      <a:r>
                        <a:rPr lang="en-US" dirty="0" smtClean="0"/>
                        <a:t>B = x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875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ce</a:t>
            </a:r>
            <a:r>
              <a:rPr lang="en-US" dirty="0" smtClean="0"/>
              <a:t> a </a:t>
            </a:r>
            <a:r>
              <a:rPr lang="en-US" dirty="0" err="1" smtClean="0"/>
              <a:t>aparut</a:t>
            </a:r>
            <a:r>
              <a:rPr lang="en-US" dirty="0" smtClean="0"/>
              <a:t> </a:t>
            </a:r>
            <a:r>
              <a:rPr lang="en-US" dirty="0" err="1" smtClean="0"/>
              <a:t>cooperarea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relatiile</a:t>
            </a:r>
            <a:r>
              <a:rPr lang="en-US" dirty="0" smtClean="0"/>
              <a:t> </a:t>
            </a:r>
            <a:r>
              <a:rPr lang="en-US" dirty="0" err="1" smtClean="0"/>
              <a:t>dintre</a:t>
            </a:r>
            <a:r>
              <a:rPr lang="en-US" dirty="0" smtClean="0"/>
              <a:t> </a:t>
            </a:r>
            <a:r>
              <a:rPr lang="en-US" dirty="0" err="1" smtClean="0"/>
              <a:t>oameni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descrise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degraba</a:t>
            </a:r>
            <a:r>
              <a:rPr lang="en-US" dirty="0" smtClean="0"/>
              <a:t> de </a:t>
            </a:r>
            <a:r>
              <a:rPr lang="en-US" i="1" dirty="0" err="1" smtClean="0"/>
              <a:t>vanatoarea</a:t>
            </a:r>
            <a:r>
              <a:rPr lang="en-US" i="1" dirty="0" smtClean="0"/>
              <a:t> de </a:t>
            </a:r>
            <a:r>
              <a:rPr lang="en-US" i="1" dirty="0" err="1" smtClean="0"/>
              <a:t>cerbi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i="1" dirty="0" smtClean="0"/>
              <a:t>ultimatum</a:t>
            </a:r>
            <a:r>
              <a:rPr lang="en-US" dirty="0" smtClean="0"/>
              <a:t> </a:t>
            </a:r>
            <a:r>
              <a:rPr lang="en-US" dirty="0" err="1" smtClean="0"/>
              <a:t>decat</a:t>
            </a:r>
            <a:r>
              <a:rPr lang="en-US" dirty="0" smtClean="0"/>
              <a:t> de </a:t>
            </a:r>
            <a:r>
              <a:rPr lang="en-US" i="1" dirty="0" err="1" smtClean="0"/>
              <a:t>dilema</a:t>
            </a:r>
            <a:r>
              <a:rPr lang="en-US" i="1" dirty="0" smtClean="0"/>
              <a:t> </a:t>
            </a:r>
            <a:r>
              <a:rPr lang="en-US" i="1" dirty="0" err="1" smtClean="0"/>
              <a:t>prizonierului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Problema</a:t>
            </a:r>
            <a:r>
              <a:rPr lang="en-US" dirty="0" smtClean="0"/>
              <a:t> </a:t>
            </a:r>
            <a:r>
              <a:rPr lang="en-US" dirty="0" err="1" smtClean="0"/>
              <a:t>productiei</a:t>
            </a:r>
            <a:r>
              <a:rPr lang="en-US" dirty="0" smtClean="0"/>
              <a:t> de </a:t>
            </a:r>
            <a:r>
              <a:rPr lang="en-US" dirty="0" err="1" smtClean="0"/>
              <a:t>bunuri</a:t>
            </a:r>
            <a:r>
              <a:rPr lang="en-US" dirty="0" smtClean="0"/>
              <a:t> </a:t>
            </a:r>
            <a:r>
              <a:rPr lang="en-US" dirty="0" err="1" smtClean="0"/>
              <a:t>publice</a:t>
            </a:r>
            <a:endParaRPr lang="en-US" dirty="0" smtClean="0"/>
          </a:p>
          <a:p>
            <a:pPr lvl="1"/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situatia</a:t>
            </a:r>
            <a:r>
              <a:rPr lang="en-US" dirty="0" smtClean="0"/>
              <a:t> e </a:t>
            </a:r>
            <a:r>
              <a:rPr lang="en-US" dirty="0" err="1" smtClean="0"/>
              <a:t>descrisa</a:t>
            </a:r>
            <a:r>
              <a:rPr lang="en-US" dirty="0" smtClean="0"/>
              <a:t> de </a:t>
            </a:r>
            <a:r>
              <a:rPr lang="en-US" dirty="0" err="1" smtClean="0"/>
              <a:t>dilema</a:t>
            </a:r>
            <a:r>
              <a:rPr lang="en-US" dirty="0" smtClean="0"/>
              <a:t> </a:t>
            </a:r>
            <a:r>
              <a:rPr lang="en-US" dirty="0" err="1" smtClean="0"/>
              <a:t>prizonierului</a:t>
            </a:r>
            <a:r>
              <a:rPr lang="en-US" dirty="0" smtClean="0"/>
              <a:t> -&gt; </a:t>
            </a:r>
            <a:r>
              <a:rPr lang="en-US" dirty="0" err="1" smtClean="0"/>
              <a:t>bunul</a:t>
            </a:r>
            <a:r>
              <a:rPr lang="en-US" dirty="0" smtClean="0"/>
              <a:t> public se </a:t>
            </a:r>
            <a:r>
              <a:rPr lang="en-US" dirty="0" err="1" smtClean="0"/>
              <a:t>distruge</a:t>
            </a:r>
            <a:r>
              <a:rPr lang="en-US" dirty="0" smtClean="0"/>
              <a:t> -&gt; </a:t>
            </a:r>
            <a:r>
              <a:rPr lang="en-US" dirty="0" err="1" smtClean="0"/>
              <a:t>privatizare</a:t>
            </a:r>
            <a:endParaRPr lang="en-US" dirty="0" smtClean="0"/>
          </a:p>
          <a:p>
            <a:pPr lvl="1"/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situatia</a:t>
            </a:r>
            <a:r>
              <a:rPr lang="en-US" dirty="0" smtClean="0"/>
              <a:t> e </a:t>
            </a:r>
            <a:r>
              <a:rPr lang="en-US" dirty="0" err="1" smtClean="0"/>
              <a:t>descrisa</a:t>
            </a:r>
            <a:r>
              <a:rPr lang="en-US" dirty="0" smtClean="0"/>
              <a:t> de </a:t>
            </a:r>
            <a:r>
              <a:rPr lang="en-US" dirty="0" err="1" smtClean="0"/>
              <a:t>vanatoarea</a:t>
            </a:r>
            <a:r>
              <a:rPr lang="en-US" dirty="0" smtClean="0"/>
              <a:t> de </a:t>
            </a:r>
            <a:r>
              <a:rPr lang="en-US" dirty="0" err="1" smtClean="0"/>
              <a:t>cerbi</a:t>
            </a:r>
            <a:r>
              <a:rPr lang="en-US" dirty="0" smtClean="0"/>
              <a:t> -&gt; </a:t>
            </a:r>
            <a:r>
              <a:rPr lang="en-US" dirty="0" err="1" smtClean="0"/>
              <a:t>alte</a:t>
            </a:r>
            <a:r>
              <a:rPr lang="en-US" dirty="0" smtClean="0"/>
              <a:t> </a:t>
            </a:r>
            <a:r>
              <a:rPr lang="en-US" dirty="0" err="1" smtClean="0"/>
              <a:t>solutii</a:t>
            </a:r>
            <a:r>
              <a:rPr lang="en-US" dirty="0" smtClean="0"/>
              <a:t> pot fi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bune</a:t>
            </a:r>
            <a:r>
              <a:rPr lang="en-US" dirty="0" smtClean="0"/>
              <a:t> (</a:t>
            </a:r>
            <a:r>
              <a:rPr lang="en-US" dirty="0" err="1" smtClean="0"/>
              <a:t>bunuri</a:t>
            </a:r>
            <a:r>
              <a:rPr lang="en-US" dirty="0" smtClean="0"/>
              <a:t> </a:t>
            </a:r>
            <a:r>
              <a:rPr lang="en-US" dirty="0" err="1" smtClean="0"/>
              <a:t>publice</a:t>
            </a:r>
            <a:r>
              <a:rPr lang="en-US" dirty="0" smtClean="0"/>
              <a:t> + </a:t>
            </a:r>
            <a:r>
              <a:rPr lang="en-US" dirty="0" err="1" smtClean="0"/>
              <a:t>reguli</a:t>
            </a:r>
            <a:r>
              <a:rPr lang="en-US" dirty="0" smtClean="0"/>
              <a:t> de </a:t>
            </a:r>
            <a:r>
              <a:rPr lang="en-US" dirty="0" err="1" smtClean="0"/>
              <a:t>pedepsire</a:t>
            </a:r>
            <a:r>
              <a:rPr lang="en-US" dirty="0" smtClean="0"/>
              <a:t> a </a:t>
            </a:r>
            <a:r>
              <a:rPr lang="en-US" dirty="0" err="1" smtClean="0"/>
              <a:t>blatistilor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209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Institutii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Searle: o </a:t>
            </a:r>
            <a:r>
              <a:rPr lang="en-US" sz="2800" dirty="0" err="1" smtClean="0"/>
              <a:t>persoana</a:t>
            </a:r>
            <a:r>
              <a:rPr lang="en-US" sz="2800" dirty="0" smtClean="0"/>
              <a:t> P </a:t>
            </a:r>
            <a:r>
              <a:rPr lang="en-US" sz="2800" dirty="0" err="1" smtClean="0"/>
              <a:t>capata</a:t>
            </a:r>
            <a:r>
              <a:rPr lang="en-US" sz="2800" dirty="0" smtClean="0"/>
              <a:t> </a:t>
            </a:r>
            <a:r>
              <a:rPr lang="en-US" sz="2800" dirty="0" err="1" smtClean="0"/>
              <a:t>rolul</a:t>
            </a:r>
            <a:r>
              <a:rPr lang="en-US" sz="2800" dirty="0" smtClean="0"/>
              <a:t> R, in </a:t>
            </a:r>
            <a:r>
              <a:rPr lang="en-US" sz="2800" dirty="0" err="1" smtClean="0"/>
              <a:t>contextul</a:t>
            </a:r>
            <a:r>
              <a:rPr lang="en-US" sz="2800" dirty="0" smtClean="0"/>
              <a:t> C.</a:t>
            </a:r>
          </a:p>
          <a:p>
            <a:r>
              <a:rPr lang="en-US" sz="2800" dirty="0" err="1" smtClean="0"/>
              <a:t>Complexitatea</a:t>
            </a:r>
            <a:r>
              <a:rPr lang="en-US" sz="2800" dirty="0" smtClean="0"/>
              <a:t> </a:t>
            </a:r>
            <a:r>
              <a:rPr lang="en-US" sz="2800" dirty="0" err="1" smtClean="0"/>
              <a:t>institutionala</a:t>
            </a:r>
            <a:r>
              <a:rPr lang="en-US" sz="2800" dirty="0" smtClean="0"/>
              <a:t> </a:t>
            </a:r>
            <a:r>
              <a:rPr lang="en-US" sz="2800" dirty="0" err="1" smtClean="0"/>
              <a:t>apare</a:t>
            </a:r>
            <a:r>
              <a:rPr lang="en-US" sz="2800" dirty="0" smtClean="0"/>
              <a:t> </a:t>
            </a:r>
            <a:r>
              <a:rPr lang="en-US" sz="2800" dirty="0" err="1" smtClean="0"/>
              <a:t>ca</a:t>
            </a:r>
            <a:r>
              <a:rPr lang="en-US" sz="2800" dirty="0" smtClean="0"/>
              <a:t> </a:t>
            </a:r>
            <a:r>
              <a:rPr lang="en-US" sz="2800" dirty="0" err="1" smtClean="0"/>
              <a:t>urmare</a:t>
            </a:r>
            <a:r>
              <a:rPr lang="en-US" sz="2800" dirty="0" smtClean="0"/>
              <a:t> a </a:t>
            </a:r>
            <a:r>
              <a:rPr lang="en-US" sz="2800" dirty="0" err="1" smtClean="0"/>
              <a:t>recurentei</a:t>
            </a:r>
            <a:r>
              <a:rPr lang="en-US" sz="2800" dirty="0" smtClean="0"/>
              <a:t>: </a:t>
            </a:r>
            <a:r>
              <a:rPr lang="en-US" sz="2800" dirty="0" err="1" smtClean="0"/>
              <a:t>persoana</a:t>
            </a:r>
            <a:r>
              <a:rPr lang="en-US" sz="2800" dirty="0" smtClean="0"/>
              <a:t> P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contextul</a:t>
            </a:r>
            <a:r>
              <a:rPr lang="en-US" sz="2800" dirty="0" smtClean="0"/>
              <a:t> C nu </a:t>
            </a:r>
            <a:r>
              <a:rPr lang="en-US" sz="2800" dirty="0" err="1" smtClean="0"/>
              <a:t>sunt</a:t>
            </a:r>
            <a:r>
              <a:rPr lang="en-US" sz="2800" dirty="0" smtClean="0"/>
              <a:t> </a:t>
            </a:r>
            <a:r>
              <a:rPr lang="en-US" sz="2800" dirty="0" err="1" smtClean="0"/>
              <a:t>neaparat</a:t>
            </a:r>
            <a:r>
              <a:rPr lang="en-US" sz="2800" dirty="0" smtClean="0"/>
              <a:t> </a:t>
            </a:r>
            <a:r>
              <a:rPr lang="en-US" sz="2800" dirty="0" err="1" smtClean="0"/>
              <a:t>lucruri</a:t>
            </a:r>
            <a:r>
              <a:rPr lang="en-US" sz="2800" dirty="0" smtClean="0"/>
              <a:t> concrete:</a:t>
            </a:r>
          </a:p>
          <a:p>
            <a:pPr lvl="1"/>
            <a:r>
              <a:rPr lang="en-US" dirty="0" err="1" smtClean="0"/>
              <a:t>Persoana</a:t>
            </a:r>
            <a:r>
              <a:rPr lang="en-US" dirty="0" smtClean="0"/>
              <a:t> P </a:t>
            </a:r>
            <a:r>
              <a:rPr lang="en-US" dirty="0" err="1" smtClean="0"/>
              <a:t>poate</a:t>
            </a:r>
            <a:r>
              <a:rPr lang="en-US" dirty="0" smtClean="0"/>
              <a:t> face </a:t>
            </a:r>
            <a:r>
              <a:rPr lang="en-US" dirty="0" err="1" smtClean="0"/>
              <a:t>referire</a:t>
            </a:r>
            <a:r>
              <a:rPr lang="en-US" dirty="0" smtClean="0"/>
              <a:t> la un </a:t>
            </a:r>
            <a:r>
              <a:rPr lang="en-US" dirty="0" err="1" smtClean="0"/>
              <a:t>rol</a:t>
            </a:r>
            <a:r>
              <a:rPr lang="en-US" dirty="0" smtClean="0"/>
              <a:t> R’ </a:t>
            </a:r>
            <a:r>
              <a:rPr lang="en-US" dirty="0" err="1" smtClean="0"/>
              <a:t>definit</a:t>
            </a:r>
            <a:r>
              <a:rPr lang="en-US" dirty="0" smtClean="0"/>
              <a:t> anterior.</a:t>
            </a:r>
          </a:p>
          <a:p>
            <a:pPr lvl="1"/>
            <a:r>
              <a:rPr lang="en-US" dirty="0" err="1" smtClean="0"/>
              <a:t>Contextul</a:t>
            </a:r>
            <a:r>
              <a:rPr lang="en-US" dirty="0" smtClean="0"/>
              <a:t> C </a:t>
            </a:r>
            <a:r>
              <a:rPr lang="en-US" dirty="0" err="1" smtClean="0"/>
              <a:t>poate</a:t>
            </a:r>
            <a:r>
              <a:rPr lang="en-US" dirty="0" smtClean="0"/>
              <a:t> fi </a:t>
            </a:r>
            <a:r>
              <a:rPr lang="en-US" dirty="0" err="1" smtClean="0"/>
              <a:t>definit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raportare</a:t>
            </a:r>
            <a:r>
              <a:rPr lang="en-US" dirty="0" smtClean="0"/>
              <a:t> la </a:t>
            </a:r>
            <a:r>
              <a:rPr lang="en-US" dirty="0" err="1" smtClean="0"/>
              <a:t>alte</a:t>
            </a:r>
            <a:r>
              <a:rPr lang="en-US" dirty="0" smtClean="0"/>
              <a:t> </a:t>
            </a:r>
            <a:r>
              <a:rPr lang="en-US" dirty="0" err="1" smtClean="0"/>
              <a:t>roluri</a:t>
            </a:r>
            <a:r>
              <a:rPr lang="en-US" dirty="0" smtClean="0"/>
              <a:t> </a:t>
            </a:r>
            <a:r>
              <a:rPr lang="en-US" dirty="0" err="1" smtClean="0"/>
              <a:t>institutionale</a:t>
            </a:r>
            <a:r>
              <a:rPr lang="en-US" dirty="0" smtClean="0"/>
              <a:t> R’, R” etc., definite anterior.</a:t>
            </a:r>
          </a:p>
          <a:p>
            <a:r>
              <a:rPr lang="en-US" sz="2800" dirty="0" smtClean="0"/>
              <a:t>Searle: </a:t>
            </a:r>
            <a:r>
              <a:rPr lang="en-US" sz="2800" dirty="0" err="1" smtClean="0"/>
              <a:t>obiectele</a:t>
            </a:r>
            <a:r>
              <a:rPr lang="en-US" sz="2800" dirty="0" smtClean="0"/>
              <a:t> pot </a:t>
            </a:r>
            <a:r>
              <a:rPr lang="en-US" sz="2800" dirty="0" err="1" smtClean="0"/>
              <a:t>capata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ele</a:t>
            </a:r>
            <a:r>
              <a:rPr lang="en-US" sz="2800" dirty="0" smtClean="0"/>
              <a:t> </a:t>
            </a:r>
            <a:r>
              <a:rPr lang="en-US" sz="2800" dirty="0" err="1" smtClean="0"/>
              <a:t>roluri</a:t>
            </a:r>
            <a:r>
              <a:rPr lang="en-US" sz="2800" dirty="0" smtClean="0"/>
              <a:t> </a:t>
            </a:r>
            <a:r>
              <a:rPr lang="en-US" sz="2800" dirty="0" err="1" smtClean="0"/>
              <a:t>institutionale</a:t>
            </a:r>
            <a:r>
              <a:rPr lang="en-US" sz="2800" dirty="0" smtClean="0"/>
              <a:t> (e.g. </a:t>
            </a:r>
            <a:r>
              <a:rPr lang="en-US" sz="2800" dirty="0" err="1" smtClean="0"/>
              <a:t>granita</a:t>
            </a:r>
            <a:r>
              <a:rPr lang="en-US" sz="2800" dirty="0" smtClean="0"/>
              <a:t>, </a:t>
            </a:r>
            <a:r>
              <a:rPr lang="en-US" sz="2800" dirty="0" err="1" smtClean="0"/>
              <a:t>banii</a:t>
            </a:r>
            <a:r>
              <a:rPr lang="en-US" sz="2800" dirty="0" smtClean="0"/>
              <a:t> etc.)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8882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Limitele</a:t>
            </a:r>
            <a:r>
              <a:rPr lang="en-US" dirty="0" smtClean="0"/>
              <a:t> </a:t>
            </a:r>
            <a:r>
              <a:rPr lang="en-US" dirty="0" err="1" smtClean="0"/>
              <a:t>praxeologiei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Cimpanzeii</a:t>
            </a:r>
            <a:r>
              <a:rPr lang="en-US" dirty="0" smtClean="0"/>
              <a:t> </a:t>
            </a:r>
            <a:r>
              <a:rPr lang="en-US" dirty="0" err="1" smtClean="0"/>
              <a:t>satisfac</a:t>
            </a:r>
            <a:r>
              <a:rPr lang="en-US" dirty="0" smtClean="0"/>
              <a:t> </a:t>
            </a:r>
            <a:r>
              <a:rPr lang="en-US" dirty="0" err="1" smtClean="0"/>
              <a:t>axioma</a:t>
            </a:r>
            <a:r>
              <a:rPr lang="en-US" dirty="0" smtClean="0"/>
              <a:t> </a:t>
            </a:r>
            <a:r>
              <a:rPr lang="en-US" dirty="0" err="1" smtClean="0"/>
              <a:t>fundamentala</a:t>
            </a:r>
            <a:r>
              <a:rPr lang="en-US" dirty="0" smtClean="0"/>
              <a:t> a </a:t>
            </a:r>
            <a:r>
              <a:rPr lang="en-US" dirty="0" err="1" smtClean="0"/>
              <a:t>praxeologiei</a:t>
            </a:r>
            <a:r>
              <a:rPr lang="en-US" dirty="0" smtClean="0"/>
              <a:t> (au </a:t>
            </a:r>
            <a:r>
              <a:rPr lang="en-US" dirty="0" err="1" smtClean="0"/>
              <a:t>scopuri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se </a:t>
            </a:r>
            <a:r>
              <a:rPr lang="en-US" dirty="0" err="1" smtClean="0"/>
              <a:t>inteleg</a:t>
            </a:r>
            <a:r>
              <a:rPr lang="en-US" dirty="0" smtClean="0"/>
              <a:t> </a:t>
            </a:r>
            <a:r>
              <a:rPr lang="en-US" dirty="0" err="1" smtClean="0"/>
              <a:t>unii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altii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avand</a:t>
            </a:r>
            <a:r>
              <a:rPr lang="en-US" dirty="0" smtClean="0"/>
              <a:t> </a:t>
            </a:r>
            <a:r>
              <a:rPr lang="en-US" dirty="0" err="1" smtClean="0"/>
              <a:t>scopuri</a:t>
            </a:r>
            <a:r>
              <a:rPr lang="en-US" dirty="0" smtClean="0"/>
              <a:t>)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totusi</a:t>
            </a:r>
            <a:r>
              <a:rPr lang="en-US" dirty="0" smtClean="0"/>
              <a:t> </a:t>
            </a:r>
            <a:r>
              <a:rPr lang="en-US" dirty="0" err="1" smtClean="0"/>
              <a:t>societatea</a:t>
            </a:r>
            <a:r>
              <a:rPr lang="en-US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 nu are </a:t>
            </a:r>
            <a:r>
              <a:rPr lang="en-US" dirty="0" err="1" smtClean="0"/>
              <a:t>complexitatea</a:t>
            </a:r>
            <a:r>
              <a:rPr lang="en-US" dirty="0" smtClean="0"/>
              <a:t> </a:t>
            </a:r>
            <a:r>
              <a:rPr lang="en-US" dirty="0" err="1" smtClean="0"/>
              <a:t>societatii</a:t>
            </a:r>
            <a:r>
              <a:rPr lang="en-US" dirty="0" smtClean="0"/>
              <a:t> </a:t>
            </a:r>
            <a:r>
              <a:rPr lang="en-US" dirty="0" err="1" smtClean="0"/>
              <a:t>umane</a:t>
            </a:r>
            <a:r>
              <a:rPr lang="en-US" dirty="0" smtClean="0"/>
              <a:t> (nu au </a:t>
            </a:r>
            <a:r>
              <a:rPr lang="en-US" dirty="0" err="1" smtClean="0"/>
              <a:t>deloc</a:t>
            </a:r>
            <a:r>
              <a:rPr lang="en-US" dirty="0" smtClean="0"/>
              <a:t> </a:t>
            </a:r>
            <a:r>
              <a:rPr lang="en-US" dirty="0" err="1" smtClean="0"/>
              <a:t>norme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institutii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explica</a:t>
            </a:r>
            <a:r>
              <a:rPr lang="en-US" dirty="0" smtClean="0"/>
              <a:t> </a:t>
            </a:r>
            <a:r>
              <a:rPr lang="en-US" dirty="0" err="1" smtClean="0"/>
              <a:t>originea</a:t>
            </a:r>
            <a:r>
              <a:rPr lang="en-US" dirty="0" smtClean="0"/>
              <a:t> </a:t>
            </a:r>
            <a:r>
              <a:rPr lang="en-US" dirty="0" err="1" smtClean="0"/>
              <a:t>normelor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nu ne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raporta</a:t>
            </a:r>
            <a:r>
              <a:rPr lang="en-US" dirty="0" smtClean="0"/>
              <a:t> </a:t>
            </a:r>
            <a:r>
              <a:rPr lang="en-US" dirty="0" err="1" smtClean="0"/>
              <a:t>exclusiv</a:t>
            </a:r>
            <a:r>
              <a:rPr lang="en-US" dirty="0" smtClean="0"/>
              <a:t> la </a:t>
            </a:r>
            <a:r>
              <a:rPr lang="en-US" dirty="0" err="1" smtClean="0"/>
              <a:t>ideea</a:t>
            </a:r>
            <a:r>
              <a:rPr lang="en-US" dirty="0" smtClean="0"/>
              <a:t> de </a:t>
            </a:r>
            <a:r>
              <a:rPr lang="en-US" dirty="0" err="1" smtClean="0"/>
              <a:t>reciprocitate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schimb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Ceea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exista</a:t>
            </a:r>
            <a:r>
              <a:rPr lang="en-US" dirty="0" smtClean="0"/>
              <a:t> in plus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ideea</a:t>
            </a:r>
            <a:r>
              <a:rPr lang="en-US" dirty="0" smtClean="0"/>
              <a:t> de </a:t>
            </a:r>
            <a:r>
              <a:rPr lang="en-US" dirty="0" err="1" smtClean="0"/>
              <a:t>actiune</a:t>
            </a:r>
            <a:r>
              <a:rPr lang="en-US" dirty="0" smtClean="0"/>
              <a:t> </a:t>
            </a:r>
            <a:r>
              <a:rPr lang="en-US" dirty="0" err="1" smtClean="0"/>
              <a:t>coordonata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realizarea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comun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 smtClean="0"/>
              <a:t>lucru</a:t>
            </a:r>
            <a:r>
              <a:rPr lang="en-US" dirty="0" smtClean="0"/>
              <a:t> </a:t>
            </a:r>
            <a:r>
              <a:rPr lang="en-US" dirty="0" err="1" smtClean="0"/>
              <a:t>lasa</a:t>
            </a:r>
            <a:r>
              <a:rPr lang="en-US" dirty="0" smtClean="0"/>
              <a:t> o </a:t>
            </a:r>
            <a:r>
              <a:rPr lang="en-US" dirty="0" err="1" smtClean="0"/>
              <a:t>usa</a:t>
            </a:r>
            <a:r>
              <a:rPr lang="en-US" dirty="0" smtClean="0"/>
              <a:t> </a:t>
            </a:r>
            <a:r>
              <a:rPr lang="en-US" dirty="0" err="1" smtClean="0"/>
              <a:t>deschisa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bunurile</a:t>
            </a:r>
            <a:r>
              <a:rPr lang="en-US" dirty="0" smtClean="0"/>
              <a:t> </a:t>
            </a:r>
            <a:r>
              <a:rPr lang="en-US" dirty="0" err="1" smtClean="0"/>
              <a:t>publice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978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Prezentarea</a:t>
            </a:r>
            <a:r>
              <a:rPr lang="en-US" dirty="0" smtClean="0"/>
              <a:t> </a:t>
            </a:r>
            <a:r>
              <a:rPr lang="en-US" dirty="0" err="1" smtClean="0"/>
              <a:t>asta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http</a:t>
            </a:r>
            <a:r>
              <a:rPr lang="en-US" smtClean="0"/>
              <a:t>://</a:t>
            </a:r>
            <a:r>
              <a:rPr lang="en-US" smtClean="0"/>
              <a:t>cadi.ro/docs/workshop/2010-01-21-prezentare.pptx </a:t>
            </a:r>
            <a:endParaRPr lang="en-US" dirty="0" smtClean="0"/>
          </a:p>
          <a:p>
            <a:r>
              <a:rPr lang="en-US" dirty="0" smtClean="0"/>
              <a:t>Michael </a:t>
            </a:r>
            <a:r>
              <a:rPr lang="en-US" dirty="0" err="1" smtClean="0"/>
              <a:t>Tomasello</a:t>
            </a:r>
            <a:endParaRPr lang="en-US" dirty="0" smtClean="0"/>
          </a:p>
          <a:p>
            <a:r>
              <a:rPr lang="en-US" dirty="0" smtClean="0"/>
              <a:t>Felix </a:t>
            </a:r>
            <a:r>
              <a:rPr lang="en-US" dirty="0" err="1" smtClean="0"/>
              <a:t>Warneken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92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Cand</a:t>
            </a:r>
            <a:r>
              <a:rPr lang="en-US" dirty="0" smtClean="0"/>
              <a:t>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reciprocitate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Abilitate</a:t>
            </a:r>
            <a:r>
              <a:rPr lang="en-US" dirty="0" smtClean="0"/>
              <a:t> de a </a:t>
            </a:r>
            <a:r>
              <a:rPr lang="en-US" dirty="0" err="1" smtClean="0"/>
              <a:t>diferentia</a:t>
            </a:r>
            <a:r>
              <a:rPr lang="en-US" dirty="0" smtClean="0"/>
              <a:t> </a:t>
            </a:r>
            <a:r>
              <a:rPr lang="en-US" dirty="0" err="1" smtClean="0"/>
              <a:t>intre</a:t>
            </a:r>
            <a:r>
              <a:rPr lang="en-US" dirty="0" smtClean="0"/>
              <a:t> </a:t>
            </a:r>
            <a:r>
              <a:rPr lang="en-US" dirty="0" err="1" smtClean="0"/>
              <a:t>membrii</a:t>
            </a:r>
            <a:r>
              <a:rPr lang="en-US" dirty="0" smtClean="0"/>
              <a:t> </a:t>
            </a:r>
            <a:r>
              <a:rPr lang="en-US" dirty="0" err="1" smtClean="0"/>
              <a:t>grupului</a:t>
            </a:r>
            <a:endParaRPr lang="en-US" dirty="0" smtClean="0"/>
          </a:p>
          <a:p>
            <a:r>
              <a:rPr lang="en-US" dirty="0" err="1" smtClean="0"/>
              <a:t>Memorie</a:t>
            </a:r>
            <a:endParaRPr lang="en-US" dirty="0" smtClean="0"/>
          </a:p>
          <a:p>
            <a:r>
              <a:rPr lang="en-US" dirty="0" err="1" smtClean="0"/>
              <a:t>Interactiile</a:t>
            </a:r>
            <a:r>
              <a:rPr lang="en-US" dirty="0" smtClean="0"/>
              <a:t> </a:t>
            </a:r>
            <a:r>
              <a:rPr lang="en-US" dirty="0" err="1" smtClean="0"/>
              <a:t>repetate</a:t>
            </a:r>
            <a:r>
              <a:rPr lang="en-US" dirty="0" smtClean="0"/>
              <a:t> -&gt; </a:t>
            </a:r>
            <a:r>
              <a:rPr lang="en-US" dirty="0" err="1" smtClean="0"/>
              <a:t>reciprocatorii</a:t>
            </a:r>
            <a:r>
              <a:rPr lang="en-US" dirty="0" smtClean="0"/>
              <a:t> </a:t>
            </a:r>
            <a:r>
              <a:rPr lang="en-US" dirty="0" err="1" smtClean="0"/>
              <a:t>tind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aiba</a:t>
            </a:r>
            <a:r>
              <a:rPr lang="en-US" dirty="0" smtClean="0"/>
              <a:t> </a:t>
            </a:r>
            <a:r>
              <a:rPr lang="en-US" dirty="0" err="1" smtClean="0"/>
              <a:t>castig</a:t>
            </a:r>
            <a:r>
              <a:rPr lang="en-US" dirty="0" smtClean="0"/>
              <a:t> de </a:t>
            </a:r>
            <a:r>
              <a:rPr lang="en-US" dirty="0" err="1" smtClean="0"/>
              <a:t>cauza</a:t>
            </a:r>
            <a:r>
              <a:rPr lang="en-US" dirty="0" smtClean="0"/>
              <a:t>, </a:t>
            </a:r>
            <a:r>
              <a:rPr lang="en-US" dirty="0" err="1" smtClean="0"/>
              <a:t>blatistii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boicotati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7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Cand</a:t>
            </a:r>
            <a:r>
              <a:rPr lang="en-US" dirty="0" smtClean="0"/>
              <a:t>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diviziunea</a:t>
            </a:r>
            <a:r>
              <a:rPr lang="en-US" dirty="0" smtClean="0"/>
              <a:t> </a:t>
            </a:r>
            <a:r>
              <a:rPr lang="en-US" dirty="0" err="1" smtClean="0"/>
              <a:t>muncii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Abilitate</a:t>
            </a:r>
            <a:r>
              <a:rPr lang="en-US" dirty="0" smtClean="0"/>
              <a:t> de a </a:t>
            </a:r>
            <a:r>
              <a:rPr lang="en-US" dirty="0" err="1" smtClean="0"/>
              <a:t>intelege</a:t>
            </a:r>
            <a:r>
              <a:rPr lang="en-US" dirty="0" smtClean="0"/>
              <a:t> </a:t>
            </a:r>
            <a:r>
              <a:rPr lang="en-US" dirty="0" err="1" smtClean="0"/>
              <a:t>actiunile</a:t>
            </a:r>
            <a:r>
              <a:rPr lang="en-US" dirty="0" smtClean="0"/>
              <a:t> in </a:t>
            </a:r>
            <a:r>
              <a:rPr lang="en-US" dirty="0" err="1" smtClean="0"/>
              <a:t>termeni</a:t>
            </a:r>
            <a:r>
              <a:rPr lang="en-US" dirty="0" smtClean="0"/>
              <a:t> de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mijloc</a:t>
            </a:r>
            <a:endParaRPr lang="en-US" dirty="0" smtClean="0"/>
          </a:p>
          <a:p>
            <a:r>
              <a:rPr lang="en-US" dirty="0" err="1" smtClean="0"/>
              <a:t>Abilitate</a:t>
            </a:r>
            <a:r>
              <a:rPr lang="en-US" dirty="0" smtClean="0"/>
              <a:t> de a forma un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comun</a:t>
            </a:r>
            <a:endParaRPr lang="en-US" dirty="0" smtClean="0"/>
          </a:p>
          <a:p>
            <a:r>
              <a:rPr lang="en-US" dirty="0" err="1" smtClean="0"/>
              <a:t>Persoanele</a:t>
            </a:r>
            <a:r>
              <a:rPr lang="en-US" dirty="0" smtClean="0"/>
              <a:t> </a:t>
            </a:r>
            <a:r>
              <a:rPr lang="en-US" dirty="0" err="1" smtClean="0"/>
              <a:t>vazute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mijloace</a:t>
            </a:r>
            <a:r>
              <a:rPr lang="en-US" dirty="0" smtClean="0"/>
              <a:t> -&gt; </a:t>
            </a:r>
            <a:r>
              <a:rPr lang="en-US" dirty="0" err="1" smtClean="0"/>
              <a:t>Atribuire</a:t>
            </a:r>
            <a:r>
              <a:rPr lang="en-US" dirty="0" smtClean="0"/>
              <a:t> de </a:t>
            </a:r>
            <a:r>
              <a:rPr lang="en-US" dirty="0" err="1" smtClean="0"/>
              <a:t>roluri</a:t>
            </a:r>
            <a:r>
              <a:rPr lang="en-US" dirty="0" smtClean="0"/>
              <a:t> in </a:t>
            </a:r>
            <a:r>
              <a:rPr lang="en-US" dirty="0" err="1" smtClean="0"/>
              <a:t>realizarea</a:t>
            </a:r>
            <a:r>
              <a:rPr lang="en-US" dirty="0" smtClean="0"/>
              <a:t> </a:t>
            </a:r>
            <a:r>
              <a:rPr lang="en-US" dirty="0" err="1" smtClean="0"/>
              <a:t>scopului</a:t>
            </a:r>
            <a:r>
              <a:rPr lang="en-US" dirty="0" smtClean="0"/>
              <a:t> </a:t>
            </a:r>
            <a:r>
              <a:rPr lang="en-US" dirty="0" err="1" smtClean="0"/>
              <a:t>comun</a:t>
            </a:r>
            <a:endParaRPr lang="en-US" dirty="0" smtClean="0"/>
          </a:p>
          <a:p>
            <a:r>
              <a:rPr lang="en-US" dirty="0" err="1" smtClean="0"/>
              <a:t>Reactii</a:t>
            </a:r>
            <a:r>
              <a:rPr lang="en-US" dirty="0" smtClean="0"/>
              <a:t> negative fata de </a:t>
            </a:r>
            <a:r>
              <a:rPr lang="en-US" dirty="0" err="1" smtClean="0"/>
              <a:t>cei</a:t>
            </a:r>
            <a:r>
              <a:rPr lang="en-US" dirty="0" smtClean="0"/>
              <a:t> care nu-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respecta</a:t>
            </a:r>
            <a:r>
              <a:rPr lang="en-US" dirty="0" smtClean="0"/>
              <a:t> </a:t>
            </a:r>
            <a:r>
              <a:rPr lang="en-US" dirty="0" err="1" smtClean="0"/>
              <a:t>rolul</a:t>
            </a:r>
            <a:r>
              <a:rPr lang="en-US" dirty="0" smtClean="0"/>
              <a:t> (</a:t>
            </a:r>
            <a:r>
              <a:rPr lang="en-US" dirty="0" err="1" smtClean="0"/>
              <a:t>inclusiv</a:t>
            </a:r>
            <a:r>
              <a:rPr lang="en-US" dirty="0" smtClean="0"/>
              <a:t> </a:t>
            </a:r>
            <a:r>
              <a:rPr lang="en-US" dirty="0" err="1" smtClean="0"/>
              <a:t>pedepsire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69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Formarea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“</a:t>
            </a:r>
            <a:r>
              <a:rPr lang="en-US" dirty="0" err="1" smtClean="0"/>
              <a:t>noi</a:t>
            </a:r>
            <a:r>
              <a:rPr lang="en-US" dirty="0" smtClean="0"/>
              <a:t>”: #1</a:t>
            </a:r>
            <a:endParaRPr lang="en-US" dirty="0"/>
          </a:p>
        </p:txBody>
      </p:sp>
      <p:pic>
        <p:nvPicPr>
          <p:cNvPr id="4" name="double_tube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075" y="1600200"/>
            <a:ext cx="5657850" cy="4525963"/>
          </a:xfrm>
        </p:spPr>
      </p:pic>
    </p:spTree>
    <p:extLst>
      <p:ext uri="{BB962C8B-B14F-4D97-AF65-F5344CB8AC3E}">
        <p14:creationId xmlns:p14="http://schemas.microsoft.com/office/powerpoint/2010/main" val="395903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Formarea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“</a:t>
            </a:r>
            <a:r>
              <a:rPr lang="en-US" dirty="0" err="1" smtClean="0"/>
              <a:t>noi</a:t>
            </a:r>
            <a:r>
              <a:rPr lang="en-US" dirty="0" smtClean="0"/>
              <a:t>”: #2</a:t>
            </a:r>
            <a:endParaRPr lang="en-US" dirty="0"/>
          </a:p>
        </p:txBody>
      </p:sp>
      <p:pic>
        <p:nvPicPr>
          <p:cNvPr id="4" name="tube_with_handles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075" y="1600200"/>
            <a:ext cx="5657850" cy="4525963"/>
          </a:xfrm>
        </p:spPr>
      </p:pic>
    </p:spTree>
    <p:extLst>
      <p:ext uri="{BB962C8B-B14F-4D97-AF65-F5344CB8AC3E}">
        <p14:creationId xmlns:p14="http://schemas.microsoft.com/office/powerpoint/2010/main" val="210621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Esecul</a:t>
            </a:r>
            <a:r>
              <a:rPr lang="en-US" dirty="0" smtClean="0"/>
              <a:t> </a:t>
            </a:r>
            <a:r>
              <a:rPr lang="en-US" dirty="0" err="1" smtClean="0"/>
              <a:t>formarii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“</a:t>
            </a:r>
            <a:r>
              <a:rPr lang="en-US" dirty="0" err="1" smtClean="0"/>
              <a:t>noi</a:t>
            </a:r>
            <a:r>
              <a:rPr lang="en-US" dirty="0" smtClean="0"/>
              <a:t>”, </a:t>
            </a:r>
            <a:r>
              <a:rPr lang="en-US" dirty="0" err="1" smtClean="0"/>
              <a:t>partea</a:t>
            </a:r>
            <a:r>
              <a:rPr lang="en-US" dirty="0" smtClean="0"/>
              <a:t> 1</a:t>
            </a:r>
            <a:endParaRPr lang="en-US" dirty="0"/>
          </a:p>
        </p:txBody>
      </p:sp>
      <p:pic>
        <p:nvPicPr>
          <p:cNvPr id="4" name="alexandra_eleB2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075" y="1600200"/>
            <a:ext cx="5657850" cy="4525963"/>
          </a:xfrm>
        </p:spPr>
      </p:pic>
    </p:spTree>
    <p:extLst>
      <p:ext uri="{BB962C8B-B14F-4D97-AF65-F5344CB8AC3E}">
        <p14:creationId xmlns:p14="http://schemas.microsoft.com/office/powerpoint/2010/main" val="104921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Esecul</a:t>
            </a:r>
            <a:r>
              <a:rPr lang="en-US" dirty="0" smtClean="0"/>
              <a:t> </a:t>
            </a:r>
            <a:r>
              <a:rPr lang="en-US" dirty="0" err="1" smtClean="0"/>
              <a:t>formarii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“</a:t>
            </a:r>
            <a:r>
              <a:rPr lang="en-US" dirty="0" err="1" smtClean="0"/>
              <a:t>noi</a:t>
            </a:r>
            <a:r>
              <a:rPr lang="en-US" dirty="0" smtClean="0"/>
              <a:t>”, </a:t>
            </a:r>
            <a:r>
              <a:rPr lang="en-US" dirty="0" err="1" smtClean="0"/>
              <a:t>partea</a:t>
            </a:r>
            <a:r>
              <a:rPr lang="en-US" dirty="0" smtClean="0"/>
              <a:t> 2</a:t>
            </a:r>
            <a:endParaRPr lang="en-US" dirty="0"/>
          </a:p>
        </p:txBody>
      </p:sp>
      <p:pic>
        <p:nvPicPr>
          <p:cNvPr id="4" name="annet_eleB4_short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075" y="1600200"/>
            <a:ext cx="5657850" cy="4525963"/>
          </a:xfrm>
        </p:spPr>
      </p:pic>
    </p:spTree>
    <p:extLst>
      <p:ext uri="{BB962C8B-B14F-4D97-AF65-F5344CB8AC3E}">
        <p14:creationId xmlns:p14="http://schemas.microsoft.com/office/powerpoint/2010/main" val="42909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Cazul</a:t>
            </a:r>
            <a:r>
              <a:rPr lang="en-US" dirty="0" smtClean="0"/>
              <a:t> </a:t>
            </a:r>
            <a:r>
              <a:rPr lang="en-US" dirty="0" err="1" smtClean="0"/>
              <a:t>cimpanzeului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err="1" smtClean="0"/>
              <a:t>Abilitate</a:t>
            </a:r>
            <a:r>
              <a:rPr lang="en-US" dirty="0" smtClean="0"/>
              <a:t> de a </a:t>
            </a:r>
            <a:r>
              <a:rPr lang="en-US" dirty="0" err="1" smtClean="0"/>
              <a:t>intelege</a:t>
            </a:r>
            <a:r>
              <a:rPr lang="en-US" dirty="0" smtClean="0"/>
              <a:t> </a:t>
            </a:r>
            <a:r>
              <a:rPr lang="en-US" dirty="0" err="1" smtClean="0"/>
              <a:t>actiunile</a:t>
            </a:r>
            <a:r>
              <a:rPr lang="en-US" dirty="0" smtClean="0"/>
              <a:t> in </a:t>
            </a:r>
            <a:r>
              <a:rPr lang="en-US" dirty="0" err="1" smtClean="0"/>
              <a:t>termeni</a:t>
            </a:r>
            <a:r>
              <a:rPr lang="en-US" dirty="0" smtClean="0"/>
              <a:t> de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mijloc</a:t>
            </a:r>
            <a:endParaRPr lang="en-US" dirty="0" smtClean="0"/>
          </a:p>
          <a:p>
            <a:pPr>
              <a:buFont typeface="Wingdings 2" pitchFamily="18" charset="2"/>
              <a:buChar char=""/>
            </a:pPr>
            <a:r>
              <a:rPr lang="en-US" dirty="0" err="1" smtClean="0"/>
              <a:t>Abilitate</a:t>
            </a:r>
            <a:r>
              <a:rPr lang="en-US" dirty="0" smtClean="0"/>
              <a:t> de a forma un </a:t>
            </a:r>
            <a:r>
              <a:rPr lang="en-US" dirty="0" err="1" smtClean="0"/>
              <a:t>scop</a:t>
            </a:r>
            <a:r>
              <a:rPr lang="en-US" dirty="0" smtClean="0"/>
              <a:t> </a:t>
            </a:r>
            <a:r>
              <a:rPr lang="en-US" dirty="0" err="1" smtClean="0"/>
              <a:t>comun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Persoanele</a:t>
            </a:r>
            <a:r>
              <a:rPr lang="en-US" dirty="0" smtClean="0"/>
              <a:t> </a:t>
            </a:r>
            <a:r>
              <a:rPr lang="en-US" dirty="0" err="1" smtClean="0"/>
              <a:t>vazute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mijloace</a:t>
            </a:r>
            <a:r>
              <a:rPr lang="en-US" dirty="0" smtClean="0"/>
              <a:t> -&gt; </a:t>
            </a:r>
            <a:r>
              <a:rPr lang="en-US" strike="sngStrike" dirty="0" err="1" smtClean="0"/>
              <a:t>Atribuire</a:t>
            </a:r>
            <a:r>
              <a:rPr lang="en-US" strike="sngStrike" dirty="0" smtClean="0"/>
              <a:t> de </a:t>
            </a:r>
            <a:r>
              <a:rPr lang="en-US" strike="sngStrike" dirty="0" err="1" smtClean="0"/>
              <a:t>roluri</a:t>
            </a:r>
            <a:r>
              <a:rPr lang="en-US" strike="sngStrike" dirty="0" smtClean="0"/>
              <a:t> in </a:t>
            </a:r>
            <a:r>
              <a:rPr lang="en-US" strike="sngStrike" dirty="0" err="1" smtClean="0"/>
              <a:t>realizarea</a:t>
            </a:r>
            <a:r>
              <a:rPr lang="en-US" strike="sngStrike" dirty="0" smtClean="0"/>
              <a:t> </a:t>
            </a:r>
            <a:r>
              <a:rPr lang="en-US" strike="sngStrike" dirty="0" err="1" smtClean="0"/>
              <a:t>scopului</a:t>
            </a:r>
            <a:r>
              <a:rPr lang="en-US" strike="sngStrike" dirty="0" smtClean="0"/>
              <a:t> </a:t>
            </a:r>
            <a:r>
              <a:rPr lang="en-US" strike="sngStrike" dirty="0" err="1" smtClean="0"/>
              <a:t>comun</a:t>
            </a:r>
            <a:endParaRPr lang="en-US" strike="sngStrike" dirty="0" smtClean="0"/>
          </a:p>
          <a:p>
            <a:pPr>
              <a:buFont typeface="Wingdings 2" pitchFamily="18" charset="2"/>
              <a:buChar char=""/>
            </a:pPr>
            <a:r>
              <a:rPr lang="en-US" dirty="0" err="1" smtClean="0"/>
              <a:t>Reactii</a:t>
            </a:r>
            <a:r>
              <a:rPr lang="en-US" dirty="0" smtClean="0"/>
              <a:t> negative fata de </a:t>
            </a:r>
            <a:r>
              <a:rPr lang="en-US" dirty="0" err="1" smtClean="0"/>
              <a:t>cei</a:t>
            </a:r>
            <a:r>
              <a:rPr lang="en-US" dirty="0" smtClean="0"/>
              <a:t> care nu-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respecta</a:t>
            </a:r>
            <a:r>
              <a:rPr lang="en-US" dirty="0" smtClean="0"/>
              <a:t> </a:t>
            </a:r>
            <a:r>
              <a:rPr lang="en-US" dirty="0" err="1" smtClean="0"/>
              <a:t>rolul</a:t>
            </a:r>
            <a:r>
              <a:rPr lang="en-US" dirty="0" smtClean="0"/>
              <a:t> (</a:t>
            </a:r>
            <a:r>
              <a:rPr lang="en-US" dirty="0" err="1" smtClean="0"/>
              <a:t>inclusiv</a:t>
            </a:r>
            <a:r>
              <a:rPr lang="en-US" dirty="0" smtClean="0"/>
              <a:t> </a:t>
            </a:r>
            <a:r>
              <a:rPr lang="en-US" dirty="0" err="1" smtClean="0"/>
              <a:t>pedepsire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3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1130</Words>
  <Application>Microsoft Office PowerPoint</Application>
  <PresentationFormat>On-screen Show (4:3)</PresentationFormat>
  <Paragraphs>155</Paragraphs>
  <Slides>27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De ce exista cooperare? Originea normelor sociale si a institutiilor</vt:lpstr>
      <vt:lpstr>Variante de cooperare</vt:lpstr>
      <vt:lpstr>Cand exista reciprocitate</vt:lpstr>
      <vt:lpstr>Cand exista diviziunea muncii</vt:lpstr>
      <vt:lpstr>Formarea lui “noi”: #1</vt:lpstr>
      <vt:lpstr>Formarea lui “noi”: #2</vt:lpstr>
      <vt:lpstr>Esecul formarii lui “noi”, partea 1</vt:lpstr>
      <vt:lpstr>Esecul formarii lui “noi”, partea 2</vt:lpstr>
      <vt:lpstr>Cazul cimpanzeului</vt:lpstr>
      <vt:lpstr>Reciprocitatea si diviziunea muncii</vt:lpstr>
      <vt:lpstr>Altruism</vt:lpstr>
      <vt:lpstr>Cum poate exista altruismul?</vt:lpstr>
      <vt:lpstr>Altruism, exemplu #1</vt:lpstr>
      <vt:lpstr>Altruism, exemplu #2</vt:lpstr>
      <vt:lpstr>Dilema acestor exemple</vt:lpstr>
      <vt:lpstr>Ce este o norma sociala</vt:lpstr>
      <vt:lpstr>Cum apar normele sociale</vt:lpstr>
      <vt:lpstr>Cum de exista pedepsire altruista</vt:lpstr>
      <vt:lpstr>De unde apar normele sociale</vt:lpstr>
      <vt:lpstr>Diferenta fata de cimpanzei</vt:lpstr>
      <vt:lpstr>Ce n-au cimpanzeii</vt:lpstr>
      <vt:lpstr>De ce au evolutat oamenii altfel?</vt:lpstr>
      <vt:lpstr>Jocuri</vt:lpstr>
      <vt:lpstr>De ce a aparut cooperarea?</vt:lpstr>
      <vt:lpstr>Institutii</vt:lpstr>
      <vt:lpstr>Limitele praxeologiei</vt:lpstr>
      <vt:lpstr>Resurse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ce exista cooperare? Originea normelor sociale si a institutiilor</dc:title>
  <dc:creator>Vlad Tarko</dc:creator>
  <cp:lastModifiedBy>Vlad Tarko</cp:lastModifiedBy>
  <cp:revision>31</cp:revision>
  <dcterms:created xsi:type="dcterms:W3CDTF">2011-01-21T02:17:28Z</dcterms:created>
  <dcterms:modified xsi:type="dcterms:W3CDTF">2011-01-21T15:38:56Z</dcterms:modified>
</cp:coreProperties>
</file>